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mp4" ContentType="video/mp4"/>
  <Override PartName="/docProps/app.xml" ContentType="application/vnd.openxmlformats-officedocument.extended-properties+xml"/>
  <Override PartName="/docProps/core.xml" ContentType="application/vnd.openxmlformats-package.core-properties+xml"/>
  <Override PartName="/ppt/commentAuthors.xml" ContentType="application/vnd.openxmlformats-officedocument.presentationml.commentAuthor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NET 19.12-->
<p:presentation xmlns:r="http://schemas.openxmlformats.org/officeDocument/2006/relationships" xmlns:a="http://schemas.openxmlformats.org/drawingml/2006/main" xmlns:p="http://schemas.openxmlformats.org/presentationml/2006/main" saveSubsetFonts="1">
  <p:sldMasterIdLst>
    <p:sldMasterId id="2147483648" r:id="rId2"/>
  </p:sldMasterIdLst>
  <p:sldIdLst>
    <p:sldId id="257" r:id="rId3"/>
    <p:sldId id="258" r:id="rId4"/>
    <p:sldId id="259" r:id="rId5"/>
    <p:sldId id="260" r:id="rId6"/>
    <p:sldId id="261" r:id="rId7"/>
    <p:sldId id="262" r:id="rId8"/>
    <p:sldId id="264" r:id="rId9"/>
    <p:sldId id="269" r:id="rId10"/>
    <p:sldId id="270" r:id="rId11"/>
    <p:sldId id="271" r:id="rId12"/>
    <p:sldId id="275" r:id="rId13"/>
    <p:sldId id="267" r:id="rId14"/>
    <p:sldId id="268" r:id="rId15"/>
    <p:sldId id="272" r:id="rId16"/>
    <p:sldId id="273" r:id="rId17"/>
    <p:sldId id="274" r:id="rId18"/>
    <p:sldId id="276" r:id="rId19"/>
    <p:sldId id="277" r:id="rId20"/>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p="http://schemas.openxmlformats.org/presentationml/2006/main">
  <p:cmAuthor id="1" name="USER" initials="U" lastIdx="0"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r="http://schemas.openxmlformats.org/officeDocument/2006/relationships"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fill>
          <a:solidFill>
            <a:schemeClr val="accent1">
              <a:tint val="40000"/>
            </a:schemeClr>
          </a:solidFill>
        </a:fill>
      </a:tcStyle>
    </a:band1H>
    <a:band1V>
      <a:tcStyle>
        <a:fill>
          <a:solidFill>
            <a:schemeClr val="accent1">
              <a:tint val="40000"/>
            </a:schemeClr>
          </a:solidFill>
        </a:fill>
      </a:tcStyle>
    </a:band1V>
    <a:lastCol>
      <a:tcTxStyle b="on">
        <a:fontRef idx="minor">
          <a:prstClr val="black"/>
        </a:fontRef>
        <a:schemeClr val="lt1"/>
      </a:tcTxStyle>
      <a:tcStyle>
        <a:fill>
          <a:solidFill>
            <a:schemeClr val="accent1"/>
          </a:solidFill>
        </a:fill>
      </a:tcStyle>
    </a:lastCol>
    <a:firstCol>
      <a:tcTxStyle b="on">
        <a:fontRef idx="minor">
          <a:prstClr val="black"/>
        </a:fontRef>
        <a:schemeClr val="lt1"/>
      </a:tcTxStyle>
      <a:tcStyle>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notesViewPr>
    <p:cSldViewPr>
      <p:cViewPr>
        <p:scale>
          <a:sx n="1" d="100"/>
          <a:sy n="1" d="100"/>
        </p:scale>
        <p:origin x="0" y="0"/>
      </p:cViewPr>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commentAuthors" Target="commentAuthors.xml" /><Relationship Id="rId10" Type="http://schemas.openxmlformats.org/officeDocument/2006/relationships/slide" Target="slides/slide8.xml" /><Relationship Id="rId11" Type="http://schemas.openxmlformats.org/officeDocument/2006/relationships/slide" Target="slides/slide9.xml" /><Relationship Id="rId12" Type="http://schemas.openxmlformats.org/officeDocument/2006/relationships/slide" Target="slides/slide10.xml" /><Relationship Id="rId13" Type="http://schemas.openxmlformats.org/officeDocument/2006/relationships/slide" Target="slides/slide11.xml" /><Relationship Id="rId14" Type="http://schemas.openxmlformats.org/officeDocument/2006/relationships/slide" Target="slides/slide12.xml" /><Relationship Id="rId15" Type="http://schemas.openxmlformats.org/officeDocument/2006/relationships/slide" Target="slides/slide13.xml" /><Relationship Id="rId16" Type="http://schemas.openxmlformats.org/officeDocument/2006/relationships/slide" Target="slides/slide14.xml" /><Relationship Id="rId17" Type="http://schemas.openxmlformats.org/officeDocument/2006/relationships/slide" Target="slides/slide15.xml" /><Relationship Id="rId18" Type="http://schemas.openxmlformats.org/officeDocument/2006/relationships/slide" Target="slides/slide16.xml" /><Relationship Id="rId19" Type="http://schemas.openxmlformats.org/officeDocument/2006/relationships/slide" Target="slides/slide17.xml" /><Relationship Id="rId2" Type="http://schemas.openxmlformats.org/officeDocument/2006/relationships/slideMaster" Target="slideMasters/slideMaster1.xml" /><Relationship Id="rId20" Type="http://schemas.openxmlformats.org/officeDocument/2006/relationships/slide" Target="slides/slide18.xml" /><Relationship Id="rId21" Type="http://schemas.openxmlformats.org/officeDocument/2006/relationships/tags" Target="tags/tag7.xml" /><Relationship Id="rId22" Type="http://schemas.openxmlformats.org/officeDocument/2006/relationships/presProps" Target="presProps.xml" /><Relationship Id="rId23" Type="http://schemas.openxmlformats.org/officeDocument/2006/relationships/viewProps" Target="viewProps.xml" /><Relationship Id="rId24" Type="http://schemas.openxmlformats.org/officeDocument/2006/relationships/theme" Target="theme/theme1.xml" /><Relationship Id="rId25" Type="http://schemas.openxmlformats.org/officeDocument/2006/relationships/tableStyles" Target="tableStyles.xml" /><Relationship Id="rId3" Type="http://schemas.openxmlformats.org/officeDocument/2006/relationships/slide" Target="slides/slide1.xml" /><Relationship Id="rId4" Type="http://schemas.openxmlformats.org/officeDocument/2006/relationships/slide" Target="slides/slide2.xml" /><Relationship Id="rId5" Type="http://schemas.openxmlformats.org/officeDocument/2006/relationships/slide" Target="slides/slide3.xml" /><Relationship Id="rId6" Type="http://schemas.openxmlformats.org/officeDocument/2006/relationships/slide" Target="slides/slide4.xml" /><Relationship Id="rId7" Type="http://schemas.openxmlformats.org/officeDocument/2006/relationships/slide" Target="slides/slide5.xml" /><Relationship Id="rId8" Type="http://schemas.openxmlformats.org/officeDocument/2006/relationships/slide" Target="slides/slide6.xml" /><Relationship Id="rId9" Type="http://schemas.openxmlformats.org/officeDocument/2006/relationships/slide" Target="slides/slide7.xml" /></Relationship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obj" preserve="1">
  <p:cSld name="Title and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C449D6DA-3604-4A9B-9B75-C6116D3413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6312A7-6CB0-4A53-B975-E3EDEFDB32C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124F7-5EAE-46E6-AE5E-7167732C0BA7}"/>
              </a:ext>
            </a:extLst>
          </p:cNvPr>
          <p:cNvSpPr>
            <a:spLocks noGrp="1"/>
          </p:cNvSpPr>
          <p:nvPr>
            <p:ph type="dt" sz="half" idx="10"/>
          </p:nvPr>
        </p:nvSpPr>
        <p:spPr/>
        <p:txBody>
          <a:bodyPr/>
          <a:lstStyle/>
          <a:p>
            <a:fld id="{3504985A-CB70-4647-A6B2-9FDAFB25A761}" type="datetimeFigureOut">
              <a:rPr lang="en-US" smtClean="0"/>
              <a:t>12/2/2025</a:t>
            </a:fld>
            <a:endParaRPr lang="en-US"/>
          </a:p>
        </p:txBody>
      </p:sp>
      <p:sp>
        <p:nvSpPr>
          <p:cNvPr id="5" name="Footer Placeholder 4">
            <a:extLst>
              <a:ext uri="{FF2B5EF4-FFF2-40B4-BE49-F238E27FC236}">
                <a16:creationId xmlns:a16="http://schemas.microsoft.com/office/drawing/2014/main" id="{806F06D9-1CD5-41B8-99BA-F60420CE054D}"/>
              </a:ext>
            </a:extLst>
          </p:cNvPr>
          <p:cNvSpPr>
            <a:spLocks noGrp="1"/>
          </p:cNvSpPr>
          <p:nvPr>
            <p:ph type="ftr" sz="quarter" idx="11"/>
          </p:nvPr>
        </p:nvSpPr>
        <p:spPr/>
        <p:txBody>
          <a:bodyPr/>
          <a:lstStyle/>
          <a:p>
            <a:r>
              <a:rPr lang="en-US"/>
              <a:t>Link</a:t>
            </a:r>
          </a:p>
          <a:p>
            <a:endParaRPr lang="en-US"/>
          </a:p>
        </p:txBody>
      </p:sp>
      <p:sp>
        <p:nvSpPr>
          <p:cNvPr id="6" name="Slide Number Placeholder 5">
            <a:extLst>
              <a:ext uri="{FF2B5EF4-FFF2-40B4-BE49-F238E27FC236}">
                <a16:creationId xmlns:a16="http://schemas.microsoft.com/office/drawing/2014/main" id="{57585F46-4947-45DB-A2D6-0E51F011472E}"/>
              </a:ext>
            </a:extLst>
          </p:cNvPr>
          <p:cNvSpPr>
            <a:spLocks noGrp="1"/>
          </p:cNvSpPr>
          <p:nvPr>
            <p:ph type="sldNum" sz="quarter" idx="12"/>
          </p:nvPr>
        </p:nvSpPr>
        <p:spPr/>
        <p:txBody>
          <a:bodyPr/>
          <a:lstStyle>
            <a:lvl1pPr>
              <a:defRPr/>
            </a:lvl1pPr>
          </a:lstStyle>
          <a:p>
            <a:r>
              <a:rPr lang="en-US"/>
              <a:t>2</a:t>
            </a:r>
          </a:p>
          <a:p>
            <a:endParaRPr lang="en-US"/>
          </a:p>
        </p:txBody>
      </p:sp>
    </p:spTree>
    <p:extLst>
      <p:ext uri="{BB962C8B-B14F-4D97-AF65-F5344CB8AC3E}">
        <p14:creationId xmlns:p14="http://schemas.microsoft.com/office/powerpoint/2010/main" val="578779955"/>
      </p:ext>
    </p:extLst>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secHead" preserve="1">
  <p:cSld name="Section Header">
    <p:spTree>
      <p:nvGrpSpPr>
        <p:cNvPr id="1" name=""/>
        <p:cNvGrpSpPr/>
        <p:nvPr/>
      </p:nvGrpSpPr>
      <p:grpSpPr>
        <a:xfrm>
          <a:off x="0" y="0"/>
          <a:ext cx="0" cy="0"/>
        </a:xfrm>
      </p:grpSpPr>
      <p:sp>
        <p:nvSpPr>
          <p:cNvPr id="2" name="Title 1">
            <a:extLst>
              <a:ext uri="{FF2B5EF4-FFF2-40B4-BE49-F238E27FC236}">
                <a16:creationId xmlns:a16="http://schemas.microsoft.com/office/drawing/2014/main" id="{3D9EC112-AD52-44E0-8AF9-D74C2B8D10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822D89-CB27-4D93-A54D-A5B157ABCE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C6FCD5A-21B9-4220-8C7F-52B9A6E03633}"/>
              </a:ext>
            </a:extLst>
          </p:cNvPr>
          <p:cNvSpPr>
            <a:spLocks noGrp="1"/>
          </p:cNvSpPr>
          <p:nvPr>
            <p:ph type="dt" sz="half" idx="10"/>
          </p:nvPr>
        </p:nvSpPr>
        <p:spPr/>
        <p:txBody>
          <a:bodyPr/>
          <a:lstStyle/>
          <a:p>
            <a:fld id="{3504985A-CB70-4647-A6B2-9FDAFB25A761}" type="datetimeFigureOut">
              <a:rPr lang="en-US" smtClean="0"/>
              <a:t>12/2/2025</a:t>
            </a:fld>
            <a:endParaRPr lang="en-US"/>
          </a:p>
        </p:txBody>
      </p:sp>
      <p:sp>
        <p:nvSpPr>
          <p:cNvPr id="5" name="Footer Placeholder 4">
            <a:extLst>
              <a:ext uri="{FF2B5EF4-FFF2-40B4-BE49-F238E27FC236}">
                <a16:creationId xmlns:a16="http://schemas.microsoft.com/office/drawing/2014/main" id="{0FB8AC03-D46D-41FC-BB3F-7A110CC51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6766B4-5388-4FA2-BD8C-5BBE12259BC1}"/>
              </a:ext>
            </a:extLst>
          </p:cNvPr>
          <p:cNvSpPr>
            <a:spLocks noGrp="1"/>
          </p:cNvSpPr>
          <p:nvPr>
            <p:ph type="sldNum" sz="quarter" idx="12"/>
          </p:nvPr>
        </p:nvSpPr>
        <p:spPr/>
        <p:txBody>
          <a:bodyPr/>
          <a:lstStyle/>
          <a:p>
            <a:r>
              <a:rPr lang="en-US"/>
              <a:t>1</a:t>
            </a:r>
          </a:p>
          <a:p>
            <a:fld id="{14AC9790-8A2D-457D-A677-94E937B2750B}" type="slidenum">
              <a:rPr lang="en-US" smtClean="0"/>
              <a:t>‹#›</a:t>
            </a:fld>
            <a:endParaRPr lang="en-US"/>
          </a:p>
        </p:txBody>
      </p:sp>
    </p:spTree>
    <p:extLst>
      <p:ext uri="{BB962C8B-B14F-4D97-AF65-F5344CB8AC3E}">
        <p14:creationId xmlns:p14="http://schemas.microsoft.com/office/powerpoint/2010/main" val="2013847735"/>
      </p:ext>
    </p:extLst>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Obj" preserve="1">
  <p:cSld name="Two Content">
    <p:spTree>
      <p:nvGrpSpPr>
        <p:cNvPr id="1" name=""/>
        <p:cNvGrpSpPr/>
        <p:nvPr/>
      </p:nvGrpSpPr>
      <p:grpSpPr>
        <a:xfrm>
          <a:off x="0" y="0"/>
          <a:ext cx="0" cy="0"/>
        </a:xfrm>
      </p:grpSpPr>
      <p:sp>
        <p:nvSpPr>
          <p:cNvPr id="2" name="Title 1">
            <a:extLst>
              <a:ext uri="{FF2B5EF4-FFF2-40B4-BE49-F238E27FC236}">
                <a16:creationId xmlns:a16="http://schemas.microsoft.com/office/drawing/2014/main" id="{BC06387B-3AD0-49AE-B8FD-2D24F8BF2A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91AEEB-1029-4F9D-9AA6-9A0163FB242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60506B-C90D-44A2-9D7C-FCD2046649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BA41D0-D0E5-46DB-A8DE-963C49CE178F}"/>
              </a:ext>
            </a:extLst>
          </p:cNvPr>
          <p:cNvSpPr>
            <a:spLocks noGrp="1"/>
          </p:cNvSpPr>
          <p:nvPr>
            <p:ph type="dt" sz="half" idx="10"/>
          </p:nvPr>
        </p:nvSpPr>
        <p:spPr/>
        <p:txBody>
          <a:bodyPr/>
          <a:lstStyle/>
          <a:p>
            <a:fld id="{3504985A-CB70-4647-A6B2-9FDAFB25A761}" type="datetimeFigureOut">
              <a:rPr lang="en-US" smtClean="0"/>
              <a:t>12/2/2025</a:t>
            </a:fld>
            <a:endParaRPr lang="en-US"/>
          </a:p>
        </p:txBody>
      </p:sp>
      <p:sp>
        <p:nvSpPr>
          <p:cNvPr id="6" name="Footer Placeholder 5">
            <a:extLst>
              <a:ext uri="{FF2B5EF4-FFF2-40B4-BE49-F238E27FC236}">
                <a16:creationId xmlns:a16="http://schemas.microsoft.com/office/drawing/2014/main" id="{609DB796-C7D4-4016-BEE4-347E2B6CDC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15A3EB-3158-4EC6-8F1A-5E0BFD7F602B}"/>
              </a:ext>
            </a:extLst>
          </p:cNvPr>
          <p:cNvSpPr>
            <a:spLocks noGrp="1"/>
          </p:cNvSpPr>
          <p:nvPr>
            <p:ph type="sldNum" sz="quarter" idx="12"/>
          </p:nvPr>
        </p:nvSpPr>
        <p:spPr/>
        <p:txBody>
          <a:bodyPr/>
          <a:lstStyle/>
          <a:p>
            <a:fld id="{14AC9790-8A2D-457D-A677-94E937B2750B}" type="slidenum">
              <a:rPr lang="en-US" smtClean="0"/>
              <a:t>‹#›</a:t>
            </a:fld>
            <a:endParaRPr lang="en-US"/>
          </a:p>
        </p:txBody>
      </p:sp>
    </p:spTree>
    <p:extLst>
      <p:ext uri="{BB962C8B-B14F-4D97-AF65-F5344CB8AC3E}">
        <p14:creationId xmlns:p14="http://schemas.microsoft.com/office/powerpoint/2010/main" val="660437660"/>
      </p:ext>
    </p:extLst>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twoTxTwoObj" preserve="1">
  <p:cSld name="Comparison">
    <p:spTree>
      <p:nvGrpSpPr>
        <p:cNvPr id="1" name=""/>
        <p:cNvGrpSpPr/>
        <p:nvPr/>
      </p:nvGrpSpPr>
      <p:grpSpPr>
        <a:xfrm>
          <a:off x="0" y="0"/>
          <a:ext cx="0" cy="0"/>
        </a:xfrm>
      </p:grpSpPr>
      <p:sp>
        <p:nvSpPr>
          <p:cNvPr id="2" name="Title 1">
            <a:extLst>
              <a:ext uri="{FF2B5EF4-FFF2-40B4-BE49-F238E27FC236}">
                <a16:creationId xmlns:a16="http://schemas.microsoft.com/office/drawing/2014/main" id="{B1020509-47D8-4D77-810E-D906504656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9D1689-BE86-4432-A518-23C42CC2C8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4218C-7604-41DA-B59C-A695B86142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AD3260-2FC6-483E-A0DE-C8525B7013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76DD420-71CD-43BD-A529-0F73CB15D0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0C587A-2F1D-49AA-BE54-9566917EB1CB}"/>
              </a:ext>
            </a:extLst>
          </p:cNvPr>
          <p:cNvSpPr>
            <a:spLocks noGrp="1"/>
          </p:cNvSpPr>
          <p:nvPr>
            <p:ph type="dt" sz="half" idx="10"/>
          </p:nvPr>
        </p:nvSpPr>
        <p:spPr/>
        <p:txBody>
          <a:bodyPr/>
          <a:lstStyle/>
          <a:p>
            <a:fld id="{3504985A-CB70-4647-A6B2-9FDAFB25A761}" type="datetimeFigureOut">
              <a:rPr lang="en-US" smtClean="0"/>
              <a:t>12/2/2025</a:t>
            </a:fld>
            <a:endParaRPr lang="en-US"/>
          </a:p>
        </p:txBody>
      </p:sp>
      <p:sp>
        <p:nvSpPr>
          <p:cNvPr id="8" name="Footer Placeholder 7">
            <a:extLst>
              <a:ext uri="{FF2B5EF4-FFF2-40B4-BE49-F238E27FC236}">
                <a16:creationId xmlns:a16="http://schemas.microsoft.com/office/drawing/2014/main" id="{405DEF81-37B4-46E9-AF8F-13666B3A5F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178F0D-E52A-4129-941C-9E6826574B55}"/>
              </a:ext>
            </a:extLst>
          </p:cNvPr>
          <p:cNvSpPr>
            <a:spLocks noGrp="1"/>
          </p:cNvSpPr>
          <p:nvPr>
            <p:ph type="sldNum" sz="quarter" idx="12"/>
          </p:nvPr>
        </p:nvSpPr>
        <p:spPr/>
        <p:txBody>
          <a:bodyPr/>
          <a:lstStyle/>
          <a:p>
            <a:fld id="{14AC9790-8A2D-457D-A677-94E937B2750B}" type="slidenum">
              <a:rPr lang="en-US" smtClean="0"/>
              <a:t>‹#›</a:t>
            </a:fld>
            <a:endParaRPr lang="en-US"/>
          </a:p>
        </p:txBody>
      </p:sp>
    </p:spTree>
    <p:extLst>
      <p:ext uri="{BB962C8B-B14F-4D97-AF65-F5344CB8AC3E}">
        <p14:creationId xmlns:p14="http://schemas.microsoft.com/office/powerpoint/2010/main" val="2310030406"/>
      </p:ext>
    </p:extLst>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type="blank" preserve="1">
  <p:cSld name="Blank">
    <p:spTree>
      <p:nvGrpSpPr>
        <p:cNvPr id="1" name=""/>
        <p:cNvGrpSpPr/>
        <p:nvPr/>
      </p:nvGrpSpPr>
      <p:grpSpPr>
        <a:xfrm>
          <a:off x="0" y="0"/>
          <a:ext cx="0" cy="0"/>
        </a:xfrm>
      </p:grpSpPr>
      <p:sp>
        <p:nvSpPr>
          <p:cNvPr id="2" name="Date Placeholder 1">
            <a:extLst>
              <a:ext uri="{FF2B5EF4-FFF2-40B4-BE49-F238E27FC236}">
                <a16:creationId xmlns:a16="http://schemas.microsoft.com/office/drawing/2014/main" id="{3537AF86-136D-4B7E-85BF-174AA69C2D2D}"/>
              </a:ext>
            </a:extLst>
          </p:cNvPr>
          <p:cNvSpPr>
            <a:spLocks noGrp="1"/>
          </p:cNvSpPr>
          <p:nvPr>
            <p:ph type="dt" sz="half" idx="10"/>
          </p:nvPr>
        </p:nvSpPr>
        <p:spPr/>
        <p:txBody>
          <a:bodyPr/>
          <a:lstStyle/>
          <a:p>
            <a:fld id="{3504985A-CB70-4647-A6B2-9FDAFB25A761}" type="datetimeFigureOut">
              <a:rPr lang="en-US" smtClean="0"/>
              <a:t>12/2/2025</a:t>
            </a:fld>
            <a:endParaRPr lang="en-US"/>
          </a:p>
        </p:txBody>
      </p:sp>
      <p:sp>
        <p:nvSpPr>
          <p:cNvPr id="3" name="Footer Placeholder 2">
            <a:extLst>
              <a:ext uri="{FF2B5EF4-FFF2-40B4-BE49-F238E27FC236}">
                <a16:creationId xmlns:a16="http://schemas.microsoft.com/office/drawing/2014/main" id="{2FB4C1DD-CC10-444D-BF0F-3DCF8EF392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C81D21-9001-4026-9525-D329F370261F}"/>
              </a:ext>
            </a:extLst>
          </p:cNvPr>
          <p:cNvSpPr>
            <a:spLocks noGrp="1"/>
          </p:cNvSpPr>
          <p:nvPr>
            <p:ph type="sldNum" sz="quarter" idx="12"/>
          </p:nvPr>
        </p:nvSpPr>
        <p:spPr/>
        <p:txBody>
          <a:bodyPr/>
          <a:lstStyle/>
          <a:p>
            <a:fld id="{14AC9790-8A2D-457D-A677-94E937B2750B}" type="slidenum">
              <a:rPr lang="en-US" smtClean="0"/>
              <a:t>‹#›</a:t>
            </a:fld>
            <a:endParaRPr lang="en-US"/>
          </a:p>
        </p:txBody>
      </p:sp>
    </p:spTree>
    <p:extLst>
      <p:ext uri="{BB962C8B-B14F-4D97-AF65-F5344CB8AC3E}">
        <p14:creationId xmlns:p14="http://schemas.microsoft.com/office/powerpoint/2010/main" val="3890864394"/>
      </p:ext>
    </p:extLst>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
        <p:nvSpPr>
          <p:cNvPr id="2" name="Title Placeholder 1">
            <a:extLst>
              <a:ext uri="{FF2B5EF4-FFF2-40B4-BE49-F238E27FC236}">
                <a16:creationId xmlns:a16="http://schemas.microsoft.com/office/drawing/2014/main" id="{7213EF7A-247A-4EF8-BF9A-BDCA3A51E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A6DE80-4728-4920-856C-BE4E636148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19A7B-0435-436B-81F3-90366F3DC1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4985A-CB70-4647-A6B2-9FDAFB25A761}" type="datetimeFigureOut">
              <a:rPr lang="en-US" smtClean="0"/>
              <a:t>12/2/2025</a:t>
            </a:fld>
            <a:endParaRPr lang="en-US"/>
          </a:p>
        </p:txBody>
      </p:sp>
      <p:sp>
        <p:nvSpPr>
          <p:cNvPr id="5" name="Footer Placeholder 4">
            <a:extLst>
              <a:ext uri="{FF2B5EF4-FFF2-40B4-BE49-F238E27FC236}">
                <a16:creationId xmlns:a16="http://schemas.microsoft.com/office/drawing/2014/main" id="{07407724-C988-4D91-ACED-5E2502938D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F1EBF1-1794-45AE-9E48-66D23DC523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C9790-8A2D-457D-A677-94E937B2750B}" type="slidenum">
              <a:rPr lang="en-US" smtClean="0"/>
              <a:t>‹#›</a:t>
            </a:fld>
            <a:endParaRPr lang="en-US"/>
          </a:p>
        </p:txBody>
      </p:sp>
    </p:spTree>
    <p:extLst>
      <p:ext uri="{BB962C8B-B14F-4D97-AF65-F5344CB8AC3E}">
        <p14:creationId xmlns:p14="http://schemas.microsoft.com/office/powerpoint/2010/main" val="14693309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jpeg"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jpeg" /><Relationship Id="rId3" Type="http://schemas.openxmlformats.org/officeDocument/2006/relationships/image" Target="../media/image7.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8.jpeg"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9.jpeg"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slide" Target="slide2.xml" TargetMode="Internal" /><Relationship Id="rId3" Type="http://schemas.openxmlformats.org/officeDocument/2006/relationships/image" Target="../media/image10.jpeg"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3.xml" /><Relationship Id="rId2" Type="http://schemas.openxmlformats.org/officeDocument/2006/relationships/slide" Target="slide3.xml" TargetMode="Internal" /><Relationship Id="rId3" Type="http://schemas.openxmlformats.org/officeDocument/2006/relationships/image" Target="../media/image7.jpeg"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slide" Target="slide4.xml" TargetMode="Internal"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slide" Target="slide5.xml" TargetMode="Internal" /><Relationship Id="rId3" Type="http://schemas.openxmlformats.org/officeDocument/2006/relationships/image" Target="../media/image11.jpeg" /><Relationship Id="rId4" Type="http://schemas.openxmlformats.org/officeDocument/2006/relationships/video" Target="../media/media1.mp4" /><Relationship Id="rId5" Type="http://schemas.microsoft.com/office/2007/relationships/media" Target="../media/media1.mp4" /><Relationship Id="rId6" Type="http://schemas.openxmlformats.org/officeDocument/2006/relationships/image" Target="../media/image4.jpeg"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tags" Target="../tags/tag1.xml" /><Relationship Id="rId3" Type="http://schemas.openxmlformats.org/officeDocument/2006/relationships/tags" Target="../tags/tag2.xml" /><Relationship Id="rId4" Type="http://schemas.openxmlformats.org/officeDocument/2006/relationships/tags" Target="../tags/tag3.xml" /><Relationship Id="rId5" Type="http://schemas.openxmlformats.org/officeDocument/2006/relationships/image" Target="../media/image12.jpeg" /></Relationships>
</file>

<file path=ppt/slides/_rels/slide18.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hyperlink" Target="https://layerxsecurity.com/learn/chatbot-security/" TargetMode="External" /><Relationship Id="rId11" Type="http://schemas.openxmlformats.org/officeDocument/2006/relationships/hyperlink" Target="https://youtu.be/bITLLffXPiA?si=ky_Km9sSru8MMI8M" TargetMode="External" /><Relationship Id="rId12" Type="http://schemas.openxmlformats.org/officeDocument/2006/relationships/image" Target="../media/image7.jpeg" /><Relationship Id="rId2" Type="http://schemas.openxmlformats.org/officeDocument/2006/relationships/tags" Target="../tags/tag4.xml" /><Relationship Id="rId3" Type="http://schemas.openxmlformats.org/officeDocument/2006/relationships/tags" Target="../tags/tag5.xml" /><Relationship Id="rId4" Type="http://schemas.openxmlformats.org/officeDocument/2006/relationships/tags" Target="../tags/tag6.xml" /><Relationship Id="rId5" Type="http://schemas.openxmlformats.org/officeDocument/2006/relationships/hyperlink" Target="https://www.theguardian.com/technology/2025/sep/11/google-gemini-ai-training-humans" TargetMode="External" /><Relationship Id="rId6" Type="http://schemas.openxmlformats.org/officeDocument/2006/relationships/hyperlink" Target="https://lifearchitect.ai/whats-in-grok/?utm_source=chatgpt.com" TargetMode="External" /><Relationship Id="rId7" Type="http://schemas.openxmlformats.org/officeDocument/2006/relationships/hyperlink" Target="https://respond.io/vi/blog/chat-gpt-for-business" TargetMode="External" /><Relationship Id="rId8" Type="http://schemas.openxmlformats.org/officeDocument/2006/relationships/hyperlink" Target="https://base.vn/blog/deepseek-la-gi/" TargetMode="External" /><Relationship Id="rId9" Type="http://schemas.openxmlformats.org/officeDocument/2006/relationships/hyperlink" Target="https://www.linkedin.com/pulse/chatgpt-vs-grok-deepseek-gemini-detailed-comparison-ahkrc" TargetMode="Externa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slide" Target="slide8.xml" TargetMode="Internal" /><Relationship Id="rId3" Type="http://schemas.openxmlformats.org/officeDocument/2006/relationships/image" Target="../media/image1.jpe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slide" Target="slide14.xml" TargetMode="Internal" /><Relationship Id="rId3" Type="http://schemas.openxmlformats.org/officeDocument/2006/relationships/image" Target="../media/image1.jpe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slide" Target="slide15.xml" TargetMode="Internal" /><Relationship Id="rId3" Type="http://schemas.openxmlformats.org/officeDocument/2006/relationships/image" Target="../media/image1.jpe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slide" Target="slide16.xml" TargetMode="Internal" /><Relationship Id="rId3" Type="http://schemas.openxmlformats.org/officeDocument/2006/relationships/image" Target="../media/image2.jpeg"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slide" Target="slide17.xml" TargetMode="Internal" /><Relationship Id="rId3" Type="http://schemas.openxmlformats.org/officeDocument/2006/relationships/image" Target="../media/image2.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2.jpeg"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3.jpeg" /><Relationship Id="rId3" Type="http://schemas.openxmlformats.org/officeDocument/2006/relationships/image" Target="../media/image4.jpeg"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xml" /><Relationship Id="rId2" Type="http://schemas.openxmlformats.org/officeDocument/2006/relationships/image" Target="../media/image5.jpeg" /></Relationships>
</file>

<file path=ppt/slides/slide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2">
            <a:alphaModFix amt="42000"/>
            <a:lum/>
          </a:blip>
          <a:stretch>
            <a:fillRect/>
          </a:stretch>
        </a:blipFill>
        <a:effectLst/>
      </p:bgPr>
    </p:bg>
    <p:spTree>
      <p:nvGrpSpPr>
        <p:cNvPr id="1" name=""/>
        <p:cNvGrpSpPr/>
        <p:nvPr/>
      </p:nvGrpSpPr>
      <p:grpSpPr>
        <a:xfrm>
          <a:off x="0" y="0"/>
          <a:ext cx="0" cy="0"/>
        </a:xfrm>
      </p:grpSpPr>
      <p:sp>
        <p:nvSpPr>
          <p:cNvPr id="2" name="Rectangle 1">
            <a:extLst>
              <a:ext uri="{FF2B5EF4-FFF2-40B4-BE49-F238E27FC236}">
                <a16:creationId xmlns:a16="http://schemas.microsoft.com/office/drawing/2014/main" id="{501B53CE-9C32-4EE6-915F-8DDE94081D15}"/>
              </a:ext>
            </a:extLst>
          </p:cNvPr>
          <p:cNvSpPr/>
          <p:nvPr/>
        </p:nvSpPr>
        <p:spPr>
          <a:xfrm>
            <a:off x="-268983" y="314960"/>
            <a:ext cx="4998720" cy="101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Tổng quát</a:t>
            </a:r>
            <a:endParaRPr lang="en-US" sz="2400" b="1">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D8F7D67-B286-4401-B8EE-6956E4977F3B}"/>
              </a:ext>
            </a:extLst>
          </p:cNvPr>
          <p:cNvSpPr/>
          <p:nvPr/>
        </p:nvSpPr>
        <p:spPr>
          <a:xfrm>
            <a:off x="-268983" y="1615440"/>
            <a:ext cx="4998720" cy="10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Lịch Sử</a:t>
            </a:r>
            <a:endParaRPr lang="en-US" sz="2400" b="1">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3B515B7D-ECDF-4483-9135-734EC7A8BF8C}"/>
              </a:ext>
            </a:extLst>
          </p:cNvPr>
          <p:cNvSpPr/>
          <p:nvPr/>
        </p:nvSpPr>
        <p:spPr>
          <a:xfrm>
            <a:off x="-268983" y="2915920"/>
            <a:ext cx="4998720" cy="10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So sánh </a:t>
            </a:r>
          </a:p>
        </p:txBody>
      </p:sp>
      <p:sp>
        <p:nvSpPr>
          <p:cNvPr id="20" name="Rectangle 19">
            <a:extLst>
              <a:ext uri="{FF2B5EF4-FFF2-40B4-BE49-F238E27FC236}">
                <a16:creationId xmlns:a16="http://schemas.microsoft.com/office/drawing/2014/main" id="{ADA460FA-48E6-4876-A85D-77432030078F}"/>
              </a:ext>
            </a:extLst>
          </p:cNvPr>
          <p:cNvSpPr/>
          <p:nvPr/>
        </p:nvSpPr>
        <p:spPr>
          <a:xfrm>
            <a:off x="-268983" y="4216400"/>
            <a:ext cx="4998720" cy="10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Video</a:t>
            </a:r>
          </a:p>
        </p:txBody>
      </p:sp>
      <p:sp>
        <p:nvSpPr>
          <p:cNvPr id="21" name="Rectangle 20">
            <a:extLst>
              <a:ext uri="{FF2B5EF4-FFF2-40B4-BE49-F238E27FC236}">
                <a16:creationId xmlns:a16="http://schemas.microsoft.com/office/drawing/2014/main" id="{C32A9187-5D45-4027-B8F1-D9C45168316E}"/>
              </a:ext>
            </a:extLst>
          </p:cNvPr>
          <p:cNvSpPr/>
          <p:nvPr/>
        </p:nvSpPr>
        <p:spPr>
          <a:xfrm>
            <a:off x="-268983" y="5516880"/>
            <a:ext cx="4998720" cy="101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Bảo mật</a:t>
            </a:r>
            <a:endParaRPr lang="en-US" sz="2400" b="1">
              <a:latin typeface="Times New Roman" panose="02020603050405020304" pitchFamily="18" charset="0"/>
              <a:cs typeface="Times New Roman" panose="02020603050405020304" pitchFamily="18" charset="0"/>
            </a:endParaRPr>
          </a:p>
        </p:txBody>
      </p:sp>
      <p:sp>
        <p:nvSpPr>
          <p:cNvPr id="30" name="Oval 29">
            <a:extLst>
              <a:ext uri="{FF2B5EF4-FFF2-40B4-BE49-F238E27FC236}">
                <a16:creationId xmlns:a16="http://schemas.microsoft.com/office/drawing/2014/main" id="{2814FA53-E8EE-4577-9E55-EF61D7477A3B}"/>
              </a:ext>
            </a:extLst>
          </p:cNvPr>
          <p:cNvSpPr/>
          <p:nvPr/>
        </p:nvSpPr>
        <p:spPr>
          <a:xfrm>
            <a:off x="4252217" y="5490210"/>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5</a:t>
            </a:r>
            <a:endParaRPr lang="en-US" sz="3600">
              <a:solidFill>
                <a:schemeClr val="accent1">
                  <a:lumMod val="50000"/>
                </a:schemeClr>
              </a:solidFill>
              <a:latin typeface="+mj-lt"/>
            </a:endParaRPr>
          </a:p>
        </p:txBody>
      </p:sp>
      <p:sp>
        <p:nvSpPr>
          <p:cNvPr id="31" name="Rectangle 30">
            <a:extLst>
              <a:ext uri="{FF2B5EF4-FFF2-40B4-BE49-F238E27FC236}">
                <a16:creationId xmlns:a16="http://schemas.microsoft.com/office/drawing/2014/main" id="{E5120D8E-A21E-440E-BE52-21A9F0D9FFA5}"/>
              </a:ext>
            </a:extLst>
          </p:cNvPr>
          <p:cNvSpPr/>
          <p:nvPr/>
        </p:nvSpPr>
        <p:spPr>
          <a:xfrm>
            <a:off x="6812024" y="2434650"/>
            <a:ext cx="3855976" cy="830997"/>
          </a:xfrm>
          <a:prstGeom prst="rect">
            <a:avLst/>
          </a:prstGeom>
        </p:spPr>
        <p:txBody>
          <a:bodyPr wrap="square">
            <a:spAutoFit/>
          </a:bodyPr>
          <a:lstStyle/>
          <a:p>
            <a:pPr algn="ctr"/>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Chatbot Al</a:t>
            </a:r>
          </a:p>
        </p:txBody>
      </p:sp>
      <p:sp>
        <p:nvSpPr>
          <p:cNvPr id="32" name="Oval 31">
            <a:extLst>
              <a:ext uri="{FF2B5EF4-FFF2-40B4-BE49-F238E27FC236}">
                <a16:creationId xmlns:a16="http://schemas.microsoft.com/office/drawing/2014/main" id="{12245CEA-AFAA-4DE4-B5E9-87D0050E8A2F}"/>
              </a:ext>
            </a:extLst>
          </p:cNvPr>
          <p:cNvSpPr/>
          <p:nvPr/>
        </p:nvSpPr>
        <p:spPr>
          <a:xfrm>
            <a:off x="4252217" y="284480"/>
            <a:ext cx="1300480" cy="110744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1</a:t>
            </a:r>
            <a:endParaRPr lang="en-US" sz="3600">
              <a:solidFill>
                <a:schemeClr val="accent1">
                  <a:lumMod val="50000"/>
                </a:schemeClr>
              </a:solidFill>
              <a:latin typeface="+mj-lt"/>
            </a:endParaRPr>
          </a:p>
        </p:txBody>
      </p:sp>
      <p:sp>
        <p:nvSpPr>
          <p:cNvPr id="33" name="Oval 32">
            <a:extLst>
              <a:ext uri="{FF2B5EF4-FFF2-40B4-BE49-F238E27FC236}">
                <a16:creationId xmlns:a16="http://schemas.microsoft.com/office/drawing/2014/main" id="{BA7EA5BF-2712-43A7-9B9B-A668F3964164}"/>
              </a:ext>
            </a:extLst>
          </p:cNvPr>
          <p:cNvSpPr/>
          <p:nvPr/>
        </p:nvSpPr>
        <p:spPr>
          <a:xfrm>
            <a:off x="4242057" y="2896870"/>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3</a:t>
            </a:r>
            <a:endParaRPr lang="en-US" sz="3600">
              <a:solidFill>
                <a:schemeClr val="accent1">
                  <a:lumMod val="50000"/>
                </a:schemeClr>
              </a:solidFill>
              <a:latin typeface="+mj-lt"/>
            </a:endParaRPr>
          </a:p>
        </p:txBody>
      </p:sp>
      <p:sp>
        <p:nvSpPr>
          <p:cNvPr id="34" name="Oval 33">
            <a:extLst>
              <a:ext uri="{FF2B5EF4-FFF2-40B4-BE49-F238E27FC236}">
                <a16:creationId xmlns:a16="http://schemas.microsoft.com/office/drawing/2014/main" id="{98A6A455-A1CD-4FE0-9428-20E771B369AC}"/>
              </a:ext>
            </a:extLst>
          </p:cNvPr>
          <p:cNvSpPr/>
          <p:nvPr/>
        </p:nvSpPr>
        <p:spPr>
          <a:xfrm>
            <a:off x="4242057" y="1573530"/>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2</a:t>
            </a:r>
            <a:endParaRPr lang="en-US" sz="3600">
              <a:solidFill>
                <a:schemeClr val="accent1">
                  <a:lumMod val="50000"/>
                </a:schemeClr>
              </a:solidFill>
              <a:latin typeface="+mj-lt"/>
            </a:endParaRPr>
          </a:p>
        </p:txBody>
      </p:sp>
      <p:sp>
        <p:nvSpPr>
          <p:cNvPr id="35" name="Oval 34">
            <a:extLst>
              <a:ext uri="{FF2B5EF4-FFF2-40B4-BE49-F238E27FC236}">
                <a16:creationId xmlns:a16="http://schemas.microsoft.com/office/drawing/2014/main" id="{6C5A7C0E-B9CA-4024-A807-7FB4BF85BC97}"/>
              </a:ext>
            </a:extLst>
          </p:cNvPr>
          <p:cNvSpPr/>
          <p:nvPr/>
        </p:nvSpPr>
        <p:spPr>
          <a:xfrm>
            <a:off x="4242057" y="4193540"/>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4</a:t>
            </a:r>
            <a:endParaRPr lang="en-US" sz="3600">
              <a:solidFill>
                <a:schemeClr val="accent1">
                  <a:lumMod val="50000"/>
                </a:schemeClr>
              </a:solidFill>
              <a:latin typeface="+mj-lt"/>
            </a:endParaRPr>
          </a:p>
        </p:txBody>
      </p:sp>
      <p:sp>
        <p:nvSpPr>
          <p:cNvPr id="45" name="Slide Number Placeholder 44">
            <a:extLst>
              <a:ext uri="{FF2B5EF4-FFF2-40B4-BE49-F238E27FC236}">
                <a16:creationId xmlns:a16="http://schemas.microsoft.com/office/drawing/2014/main" id="{2D98C0E3-B04C-4A9A-A71B-3D7C34262D3F}"/>
              </a:ext>
            </a:extLst>
          </p:cNvPr>
          <p:cNvSpPr>
            <a:spLocks noGrp="1"/>
          </p:cNvSpPr>
          <p:nvPr>
            <p:ph type="sldNum" sz="quarter" idx="12"/>
          </p:nvPr>
        </p:nvSpPr>
        <p:spPr/>
        <p:txBody>
          <a:bodyPr/>
          <a:lstStyle/>
          <a:p>
            <a:fld id="{346DD4B4-3429-43F7-8F84-2B7DCC5A8BC0}" type="slidenum">
              <a:rPr lang="en-US" smtClean="0"/>
              <a:t>1</a:t>
            </a:fld>
            <a:endParaRPr lang="en-US"/>
          </a:p>
        </p:txBody>
      </p:sp>
    </p:spTree>
    <p:extLst>
      <p:ext uri="{BB962C8B-B14F-4D97-AF65-F5344CB8AC3E}">
        <p14:creationId xmlns:p14="http://schemas.microsoft.com/office/powerpoint/2010/main" val="3990524489"/>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0.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3">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xfrm>
      </p:grpSpPr>
      <p:sp>
        <p:nvSpPr>
          <p:cNvPr id="4" name="Title 3">
            <a:extLst>
              <a:ext uri="{FF2B5EF4-FFF2-40B4-BE49-F238E27FC236}">
                <a16:creationId xmlns:a16="http://schemas.microsoft.com/office/drawing/2014/main" id="{33424B45-BEC7-4502-A593-A914D46E43EE}"/>
              </a:ext>
            </a:extLst>
          </p:cNvPr>
          <p:cNvSpPr>
            <a:spLocks noGrp="1"/>
          </p:cNvSpPr>
          <p:nvPr>
            <p:ph type="title"/>
          </p:nvPr>
        </p:nvSpPr>
        <p:spPr>
          <a:xfrm>
            <a:off x="831850" y="1709738"/>
            <a:ext cx="5853035" cy="2852737"/>
          </a:xfrm>
        </p:spPr>
        <p:txBody>
          <a:bodyPr numCol="1" anchor="ctr"/>
          <a:lstStyle/>
          <a:p>
            <a:r>
              <a:rPr lang="vi-VN" b="1">
                <a:solidFill>
                  <a:schemeClr val="bg1"/>
                </a:solidFill>
              </a:rPr>
              <a:t>Các loại Chatbot Al phổ biến </a:t>
            </a:r>
            <a:endParaRPr lang="en-US" b="1">
              <a:solidFill>
                <a:schemeClr val="bg1"/>
              </a:solidFill>
            </a:endParaRPr>
          </a:p>
        </p:txBody>
      </p:sp>
      <p:sp>
        <p:nvSpPr>
          <p:cNvPr id="5" name="Text Placeholder 4">
            <a:extLst>
              <a:ext uri="{FF2B5EF4-FFF2-40B4-BE49-F238E27FC236}">
                <a16:creationId xmlns:a16="http://schemas.microsoft.com/office/drawing/2014/main" id="{E3F75B2F-0D45-4471-AA48-D3E2CE7427E2}"/>
              </a:ext>
            </a:extLst>
          </p:cNvPr>
          <p:cNvSpPr>
            <a:spLocks noGrp="1"/>
          </p:cNvSpPr>
          <p:nvPr>
            <p:ph type="body" idx="1"/>
          </p:nvPr>
        </p:nvSpPr>
        <p:spPr/>
        <p:txBody>
          <a:bodyPr/>
          <a:lstStyle/>
          <a:p>
            <a:endParaRPr lang="en-US"/>
          </a:p>
        </p:txBody>
      </p:sp>
      <p:cxnSp>
        <p:nvCxnSpPr>
          <p:cNvPr id="7" name="Straight Connector 6">
            <a:extLst>
              <a:ext uri="{FF2B5EF4-FFF2-40B4-BE49-F238E27FC236}">
                <a16:creationId xmlns:a16="http://schemas.microsoft.com/office/drawing/2014/main" id="{96ED563F-C1E8-4F81-BA4A-8479B658CF48}"/>
              </a:ext>
            </a:extLst>
          </p:cNvPr>
          <p:cNvCxnSpPr/>
          <p:nvPr/>
        </p:nvCxnSpPr>
        <p:spPr>
          <a:xfrm>
            <a:off x="831850" y="4261282"/>
            <a:ext cx="58707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074" name="Picture 2" descr="Hình ảnh Chatbot PNG, Vector, PSD, và biểu tượng để tải về ...">
            <a:extLst>
              <a:ext uri="{FF2B5EF4-FFF2-40B4-BE49-F238E27FC236}">
                <a16:creationId xmlns:a16="http://schemas.microsoft.com/office/drawing/2014/main" id="{8B1418C9-3C12-44FE-A14D-907BD59FD1BB}"/>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8176010" y="2805706"/>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78539"/>
      </p:ext>
    </p:extLst>
  </p:cSld>
  <p:clrMapOvr>
    <a:masterClrMapping/>
  </p:clrMapOvr>
  <p:transition/>
  <p:timing/>
</p:sld>
</file>

<file path=ppt/slides/slide11.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2">
            <a:alphaModFix amt="21000"/>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xfrm>
      </p:grpSpPr>
      <p:sp>
        <p:nvSpPr>
          <p:cNvPr id="5" name="Text Placeholder 4">
            <a:extLst>
              <a:ext uri="{FF2B5EF4-FFF2-40B4-BE49-F238E27FC236}">
                <a16:creationId xmlns:a16="http://schemas.microsoft.com/office/drawing/2014/main" id="{22F79D19-320D-46E7-801C-ACE82880BA9F}"/>
              </a:ext>
            </a:extLst>
          </p:cNvPr>
          <p:cNvSpPr>
            <a:spLocks noGrp="1"/>
          </p:cNvSpPr>
          <p:nvPr>
            <p:ph type="body" idx="1"/>
          </p:nvPr>
        </p:nvSpPr>
        <p:spPr>
          <a:xfrm>
            <a:off x="839788" y="754603"/>
            <a:ext cx="5157787" cy="861134"/>
          </a:xfrm>
        </p:spPr>
        <p:txBody>
          <a:bodyPr/>
          <a:lstStyle/>
          <a:p>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 Gpt</a:t>
            </a:r>
            <a:endParaRPr lang="en-US"/>
          </a:p>
        </p:txBody>
      </p:sp>
      <p:sp>
        <p:nvSpPr>
          <p:cNvPr id="6" name="Content Placeholder 5">
            <a:extLst>
              <a:ext uri="{FF2B5EF4-FFF2-40B4-BE49-F238E27FC236}">
                <a16:creationId xmlns:a16="http://schemas.microsoft.com/office/drawing/2014/main" id="{6276A04E-DEB9-4E32-8C78-73E19D52E2FF}"/>
              </a:ext>
            </a:extLst>
          </p:cNvPr>
          <p:cNvSpPr>
            <a:spLocks noGrp="1"/>
          </p:cNvSpPr>
          <p:nvPr>
            <p:ph sz="half" idx="2"/>
          </p:nvPr>
        </p:nvSpPr>
        <p:spPr>
          <a:xfrm>
            <a:off x="839788" y="1681163"/>
            <a:ext cx="5157787" cy="4508500"/>
          </a:xfrm>
        </p:spPr>
        <p:txBody>
          <a:bodyPr>
            <a:normAutofit fontScale="70000" lnSpcReduction="20000"/>
          </a:bodyPr>
          <a:lstStyle/>
          <a:p>
            <a:pPr algn="just">
              <a:lnSpc>
                <a:spcPct val="120000"/>
              </a:lnSpc>
              <a:buFont typeface="Wingdings" panose="05000000000000000000" pitchFamily="2" charset="2"/>
              <a:buChar char="Ø"/>
            </a:pPr>
            <a:r>
              <a:rPr lang="en-US" b="1">
                <a:effectLst>
                  <a:outerShdw blurRad="38100" dist="38100" dir="2700000" algn="tl">
                    <a:srgbClr val="000000">
                      <a:alpha val="43137"/>
                    </a:srgbClr>
                  </a:outerShdw>
                </a:effectLst>
              </a:rPr>
              <a:t> </a:t>
            </a:r>
            <a:r>
              <a:rPr lang="vi-VN" b="1">
                <a:effectLst>
                  <a:outerShdw blurRad="38100" dist="38100" dir="2700000" algn="tl">
                    <a:srgbClr val="000000">
                      <a:alpha val="43137"/>
                    </a:srgbClr>
                  </a:outerShdw>
                </a:effectLst>
                <a:latin typeface="+mj-lt"/>
              </a:rPr>
              <a:t>Chat GPT </a:t>
            </a:r>
            <a:r>
              <a:rPr lang="vi-VN">
                <a:latin typeface="+mj-lt"/>
              </a:rPr>
              <a:t>tên đầy đủ </a:t>
            </a:r>
            <a:r>
              <a:rPr lang="vi-VN" b="1">
                <a:latin typeface="+mj-lt"/>
              </a:rPr>
              <a:t>là Generative Pre-trained Transformer </a:t>
            </a:r>
            <a:r>
              <a:rPr lang="vi-VN">
                <a:latin typeface="+mj-lt"/>
              </a:rPr>
              <a:t>là một mô hình AI được phát triển bởi </a:t>
            </a:r>
            <a:r>
              <a:rPr lang="en-US" b="1">
                <a:effectLst>
                  <a:outerShdw blurRad="38100" dist="38100" dir="2700000" algn="tl">
                    <a:srgbClr val="000000">
                      <a:alpha val="43137"/>
                    </a:srgbClr>
                  </a:outerShdw>
                </a:effectLst>
                <a:latin typeface="+mj-lt"/>
              </a:rPr>
              <a:t>Open Al</a:t>
            </a:r>
            <a:r>
              <a:rPr lang="en-US" b="1">
                <a:latin typeface="+mj-lt"/>
              </a:rPr>
              <a:t>. </a:t>
            </a:r>
            <a:r>
              <a:rPr lang="vi-VN">
                <a:latin typeface="+mj-lt"/>
              </a:rPr>
              <a:t>Chat GPT có khả năng trả lời câu hỏi, viết văn bản, dịch ngôn ngữ, và thậm chí tham gia vào các cuộc trò chuyện phức tạp.</a:t>
            </a:r>
          </a:p>
          <a:p>
            <a:pPr algn="just">
              <a:lnSpc>
                <a:spcPct val="120000"/>
              </a:lnSpc>
              <a:buFont typeface="Wingdings" panose="05000000000000000000" pitchFamily="2" charset="2"/>
              <a:buChar char="Ø"/>
            </a:pPr>
            <a:r>
              <a:rPr lang="en-US">
                <a:latin typeface="+mj-lt"/>
              </a:rPr>
              <a:t>  </a:t>
            </a:r>
            <a:r>
              <a:rPr lang="vi-VN">
                <a:latin typeface="+mj-lt"/>
              </a:rPr>
              <a:t>OpenAI, thực ra là một công ty nghiên cứu và phát triển về AI có trụ sở ở San Francisco đã ra mắt Chat GPT vào ngày 30 tháng 11 năm 2022. Bản chất của Chat GPT vẫn đang là một mô hình sử dụng trí tuệ nhân tạo</a:t>
            </a:r>
            <a:endParaRPr lang="en-US">
              <a:latin typeface="+mj-lt"/>
            </a:endParaRPr>
          </a:p>
        </p:txBody>
      </p:sp>
      <p:sp>
        <p:nvSpPr>
          <p:cNvPr id="7" name="Text Placeholder 6">
            <a:extLst>
              <a:ext uri="{FF2B5EF4-FFF2-40B4-BE49-F238E27FC236}">
                <a16:creationId xmlns:a16="http://schemas.microsoft.com/office/drawing/2014/main" id="{5517BB3D-0539-4853-B9CC-3C40C7D98401}"/>
              </a:ext>
            </a:extLst>
          </p:cNvPr>
          <p:cNvSpPr>
            <a:spLocks noGrp="1"/>
          </p:cNvSpPr>
          <p:nvPr>
            <p:ph type="body" sz="quarter" idx="3"/>
          </p:nvPr>
        </p:nvSpPr>
        <p:spPr>
          <a:xfrm>
            <a:off x="6172200" y="1242874"/>
            <a:ext cx="5183188" cy="438289"/>
          </a:xfrm>
        </p:spPr>
        <p:txBody>
          <a:bodyPr/>
          <a:lstStyle/>
          <a:p>
            <a:r>
              <a:rPr lang="en-US">
                <a:latin typeface="Times New Roman" panose="02020603050405020304" pitchFamily="18" charset="0"/>
                <a:cs typeface="Times New Roman" panose="02020603050405020304" pitchFamily="18" charset="0"/>
              </a:rPr>
              <a:t>Grok</a:t>
            </a:r>
            <a:endParaRPr lang="en-US"/>
          </a:p>
        </p:txBody>
      </p:sp>
      <p:sp>
        <p:nvSpPr>
          <p:cNvPr id="8" name="Content Placeholder 7">
            <a:extLst>
              <a:ext uri="{FF2B5EF4-FFF2-40B4-BE49-F238E27FC236}">
                <a16:creationId xmlns:a16="http://schemas.microsoft.com/office/drawing/2014/main" id="{3D941891-D572-4E43-A981-E8CF3E2787DA}"/>
              </a:ext>
            </a:extLst>
          </p:cNvPr>
          <p:cNvSpPr>
            <a:spLocks noGrp="1"/>
          </p:cNvSpPr>
          <p:nvPr>
            <p:ph sz="quarter" idx="4"/>
          </p:nvPr>
        </p:nvSpPr>
        <p:spPr>
          <a:xfrm>
            <a:off x="6172200" y="1681163"/>
            <a:ext cx="5183188" cy="4508500"/>
          </a:xfrm>
        </p:spPr>
        <p:txBody>
          <a:bodyPr>
            <a:normAutofit fontScale="70000" lnSpcReduction="20000"/>
          </a:bodyPr>
          <a:lstStyle/>
          <a:p>
            <a:pPr algn="just">
              <a:lnSpc>
                <a:spcPct val="120000"/>
              </a:lnSpc>
              <a:buFont typeface="Wingdings" panose="05000000000000000000" pitchFamily="2" charset="2"/>
              <a:buChar char="Ø"/>
            </a:pPr>
            <a:r>
              <a:rPr lang="vi-VN" b="1">
                <a:latin typeface="Times New Roman" panose="02020603050405020304" pitchFamily="18" charset="0"/>
                <a:cs typeface="Times New Roman" panose="02020603050405020304" pitchFamily="18" charset="0"/>
              </a:rPr>
              <a:t>Gork </a:t>
            </a:r>
            <a:r>
              <a:rPr lang="vi-VN">
                <a:latin typeface="Times New Roman" panose="02020603050405020304" pitchFamily="18" charset="0"/>
                <a:cs typeface="Times New Roman" panose="02020603050405020304" pitchFamily="18" charset="0"/>
              </a:rPr>
              <a:t>là một chatbot AI được phát triển bởi xAI ( một công ty của Elon Musk thành lập để phát triển về mảng trí tuệ nhân tạo , mạng xã hội và công nghệ) .Grok 4 sở hữu trí nhớ siêu dài không giới hạn, tốc độ xử lý đa nhiệm tức thì, kiến thức real-time cập nhật liên tục .</a:t>
            </a:r>
          </a:p>
          <a:p>
            <a:pPr algn="just">
              <a:lnSpc>
                <a:spcPct val="120000"/>
              </a:lnSpc>
              <a:buFont typeface="Wingdings" panose="05000000000000000000" pitchFamily="2" charset="2"/>
              <a:buChar char="Ø"/>
            </a:pPr>
            <a:r>
              <a:rPr lang="en-US">
                <a:latin typeface="Times New Roman" panose="02020603050405020304" pitchFamily="18" charset="0"/>
                <a:cs typeface="Times New Roman" panose="02020603050405020304" pitchFamily="18" charset="0"/>
              </a:rPr>
              <a:t>    </a:t>
            </a:r>
            <a:r>
              <a:rPr lang="vi-VN">
                <a:latin typeface="Times New Roman" panose="02020603050405020304" pitchFamily="18" charset="0"/>
                <a:cs typeface="Times New Roman" panose="02020603050405020304" pitchFamily="18" charset="0"/>
              </a:rPr>
              <a:t>xAI được Elon Musk thành lập vào ngày 12/07/2023 , trụ sở chính được đặt tại Palo Alto, California, Mỹ . Định hướng nghiên cứu dài hạn của xAI là </a:t>
            </a:r>
            <a:r>
              <a:rPr lang="vi-VN" b="1">
                <a:latin typeface="Times New Roman" panose="02020603050405020304" pitchFamily="18" charset="0"/>
                <a:cs typeface="Times New Roman" panose="02020603050405020304" pitchFamily="18" charset="0"/>
              </a:rPr>
              <a:t>Hiểu bản chất thực sự của vũ trụ</a:t>
            </a:r>
            <a:r>
              <a:rPr lang="vi-VN">
                <a:latin typeface="Times New Roman" panose="02020603050405020304" pitchFamily="18" charset="0"/>
                <a:cs typeface="Times New Roman" panose="02020603050405020304" pitchFamily="18" charset="0"/>
              </a:rPr>
              <a:t> (to understand the true nature of the universe).</a:t>
            </a:r>
          </a:p>
          <a:p>
            <a:endParaRPr lang="en-US"/>
          </a:p>
        </p:txBody>
      </p:sp>
      <p:cxnSp>
        <p:nvCxnSpPr>
          <p:cNvPr id="10" name="Straight Connector 9">
            <a:extLst>
              <a:ext uri="{FF2B5EF4-FFF2-40B4-BE49-F238E27FC236}">
                <a16:creationId xmlns:a16="http://schemas.microsoft.com/office/drawing/2014/main" id="{E2EBE7D3-6EC0-4751-B8DD-813643FD6194}"/>
              </a:ext>
            </a:extLst>
          </p:cNvPr>
          <p:cNvCxnSpPr>
            <a:stCxn id="5" idx="3"/>
          </p:cNvCxnSpPr>
          <p:nvPr/>
        </p:nvCxnSpPr>
        <p:spPr>
          <a:xfrm flipH="1">
            <a:off x="5997575" y="1185170"/>
            <a:ext cx="0" cy="407041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12872211"/>
      </p:ext>
    </p:extLst>
  </p:cSld>
  <p:clrMapOvr>
    <a:masterClrMapping/>
  </p:clrMapOvr>
  <p:transition/>
  <p:timing/>
</p:sld>
</file>

<file path=ppt/slides/slide1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2">
            <a:alphaModFix amt="32000"/>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xfrm>
      </p:grpSpPr>
      <p:sp>
        <p:nvSpPr>
          <p:cNvPr id="2" name="Title 1">
            <a:extLst>
              <a:ext uri="{FF2B5EF4-FFF2-40B4-BE49-F238E27FC236}">
                <a16:creationId xmlns:a16="http://schemas.microsoft.com/office/drawing/2014/main" id="{57A9F85D-D732-40B4-B763-5A7BD97581F5}"/>
              </a:ext>
            </a:extLst>
          </p:cNvPr>
          <p:cNvSpPr>
            <a:spLocks noGrp="1"/>
          </p:cNvSpPr>
          <p:nvPr>
            <p:ph type="title"/>
          </p:nvPr>
        </p:nvSpPr>
        <p:spPr/>
        <p:txBody>
          <a:bodyPr/>
          <a:lstStyle/>
          <a:p>
            <a:r>
              <a:rPr lang="en-US" b="1">
                <a:latin typeface="Times New Roman" panose="02020603050405020304" pitchFamily="18" charset="0"/>
                <a:cs typeface="Times New Roman" panose="02020603050405020304" pitchFamily="18" charset="0"/>
              </a:rPr>
              <a:t>Gemini</a:t>
            </a:r>
          </a:p>
        </p:txBody>
      </p:sp>
      <p:sp>
        <p:nvSpPr>
          <p:cNvPr id="3" name="Content Placeholder 2">
            <a:extLst>
              <a:ext uri="{FF2B5EF4-FFF2-40B4-BE49-F238E27FC236}">
                <a16:creationId xmlns:a16="http://schemas.microsoft.com/office/drawing/2014/main" id="{73B9546B-0BC9-4EB1-BAEA-F116E6B58BCE}"/>
              </a:ext>
            </a:extLst>
          </p:cNvPr>
          <p:cNvSpPr>
            <a:spLocks noGrp="1"/>
          </p:cNvSpPr>
          <p:nvPr>
            <p:ph idx="1"/>
          </p:nvPr>
        </p:nvSpPr>
        <p:spPr/>
        <p:txBody>
          <a:bodyPr/>
          <a:lstStyle/>
          <a:p>
            <a:pPr algn="just"/>
            <a:r>
              <a:rPr lang="en-US" b="1">
                <a:latin typeface="+mj-lt"/>
              </a:rPr>
              <a:t>    </a:t>
            </a:r>
            <a:r>
              <a:rPr lang="vi-VN" b="1">
                <a:latin typeface="+mj-lt"/>
              </a:rPr>
              <a:t>Gemini</a:t>
            </a:r>
            <a:r>
              <a:rPr lang="vi-VN">
                <a:latin typeface="+mj-lt"/>
              </a:rPr>
              <a:t> là ứng dụng </a:t>
            </a:r>
            <a:r>
              <a:rPr lang="en-US" err="1">
                <a:latin typeface="Times New Roman" panose="02020603050405020304" pitchFamily="18" charset="0"/>
                <a:cs typeface="Times New Roman" panose="02020603050405020304" pitchFamily="18" charset="0"/>
              </a:rPr>
              <a:t>trí tuệ nhân tạo</a:t>
            </a:r>
            <a:r>
              <a:rPr lang="vi-VN">
                <a:latin typeface="+mj-lt"/>
              </a:rPr>
              <a:t> được Google đề cập đến tại hội nghị nhà phát triển Google I/O được diễn ra vào thời điểm tháng 5 năm 2023. Theo đó, Giám đốc điều hành Sundar Pichai đã hé lộ thông tin về hệ thống trí tuệ nhân tạo (AI) sắp ra mắt, cạnh tranh với ChatGPT của OpenAI lúc bấy giờ.</a:t>
            </a:r>
          </a:p>
          <a:p>
            <a:pPr algn="just"/>
            <a:r>
              <a:rPr lang="en-US" b="1">
                <a:latin typeface="+mj-lt"/>
              </a:rPr>
              <a:t>    </a:t>
            </a:r>
            <a:r>
              <a:rPr lang="vi-VN" b="1">
                <a:latin typeface="+mj-lt"/>
              </a:rPr>
              <a:t>Google Gemini </a:t>
            </a:r>
            <a:r>
              <a:rPr lang="vi-VN">
                <a:latin typeface="+mj-lt"/>
              </a:rPr>
              <a:t>được xây dựng là một mô hình ngôn ngữ lớn (LLM), dựa trên nền tảng dữ liệu khổng lồ đến từ Google. Công cụ này có chức năng tạo văn bản bằng ngôn ngữ, sáng tạo đa dạng các loại nội dung và đáp ứng nhu cầu truy vấn của người dùng về hầu hết như là mọi lĩnh vực.</a:t>
            </a:r>
          </a:p>
          <a:p>
            <a:endParaRPr lang="en-US"/>
          </a:p>
        </p:txBody>
      </p:sp>
    </p:spTree>
    <p:extLst>
      <p:ext uri="{BB962C8B-B14F-4D97-AF65-F5344CB8AC3E}">
        <p14:creationId xmlns:p14="http://schemas.microsoft.com/office/powerpoint/2010/main" val="307317575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sld>
</file>

<file path=ppt/slides/slide1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3">
            <a:alphaModFix amt="29000"/>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xfrm>
      </p:grpSpPr>
      <p:sp>
        <p:nvSpPr>
          <p:cNvPr id="2" name="Title 1">
            <a:extLst>
              <a:ext uri="{FF2B5EF4-FFF2-40B4-BE49-F238E27FC236}">
                <a16:creationId xmlns:a16="http://schemas.microsoft.com/office/drawing/2014/main" id="{3962D645-65BE-43DE-8FFD-DF2BDDE953AE}"/>
              </a:ext>
            </a:extLst>
          </p:cNvPr>
          <p:cNvSpPr>
            <a:spLocks noGrp="1"/>
          </p:cNvSpPr>
          <p:nvPr>
            <p:ph type="title"/>
          </p:nvPr>
        </p:nvSpPr>
        <p:spPr/>
        <p:txBody>
          <a:bodyPr/>
          <a:lstStyle/>
          <a:p>
            <a:r>
              <a:rPr lang="en-US" b="1" err="1">
                <a:latin typeface="Times New Roman" panose="02020603050405020304" pitchFamily="18" charset="0"/>
                <a:cs typeface="Times New Roman" panose="02020603050405020304" pitchFamily="18" charset="0"/>
              </a:rPr>
              <a:t>Deepseek</a:t>
            </a:r>
            <a:endParaRPr lang="en-US"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41EA75-ABFB-4CB6-A223-B519F2850CE2}"/>
              </a:ext>
            </a:extLst>
          </p:cNvPr>
          <p:cNvSpPr>
            <a:spLocks noGrp="1"/>
          </p:cNvSpPr>
          <p:nvPr>
            <p:ph idx="1"/>
          </p:nvPr>
        </p:nvSpPr>
        <p:spPr>
          <a:xfrm>
            <a:off x="838200" y="1825625"/>
            <a:ext cx="7782017" cy="4468643"/>
          </a:xfrm>
        </p:spPr>
        <p:txBody>
          <a:bodyPr>
            <a:normAutofit/>
          </a:bodyPr>
          <a:lstStyle/>
          <a:p>
            <a:pPr algn="just">
              <a:buFont typeface="Wingdings" panose="05000000000000000000" pitchFamily="2" charset="2"/>
              <a:buChar char="Ø"/>
            </a:pPr>
            <a:r>
              <a:rPr lang="en-US" b="1">
                <a:latin typeface="+mj-lt"/>
              </a:rPr>
              <a:t>    </a:t>
            </a:r>
            <a:r>
              <a:rPr lang="vi-VN" b="1">
                <a:latin typeface="+mj-lt"/>
              </a:rPr>
              <a:t>DeepSeek</a:t>
            </a:r>
            <a:r>
              <a:rPr lang="vi-VN">
                <a:latin typeface="+mj-lt"/>
              </a:rPr>
              <a:t> là một dự án trí tuệ nhân tạo đến từ Trung Quốc, được phát triển bởi công ty DeepSeek AI vào năm 2023. </a:t>
            </a:r>
            <a:r>
              <a:rPr lang="en-US" err="1">
                <a:latin typeface="+mj-lt"/>
              </a:rPr>
              <a:t>Gây </a:t>
            </a:r>
            <a:r>
              <a:rPr lang="vi-VN">
                <a:latin typeface="+mj-lt"/>
              </a:rPr>
              <a:t>sự chú ý của cộng đồng công nghệ toàn cầu nhờ định hướng mã nguồn mở và hiệu năng đáng nể trong lĩnh vực mô hình ngôn ngữ lớn (LLM).</a:t>
            </a:r>
          </a:p>
        </p:txBody>
      </p:sp>
      <p:sp>
        <p:nvSpPr>
          <p:cNvPr id="6" name="Arrow: Curved Left 5">
            <a:extLst>
              <a:ext uri="{FF2B5EF4-FFF2-40B4-BE49-F238E27FC236}">
                <a16:creationId xmlns:a16="http://schemas.microsoft.com/office/drawing/2014/main" id="{2B93A021-D768-4B7F-B826-117B42507E21}"/>
              </a:ext>
            </a:extLst>
          </p:cNvPr>
          <p:cNvSpPr/>
          <p:nvPr/>
        </p:nvSpPr>
        <p:spPr>
          <a:xfrm rot="19513440">
            <a:off x="9437207" y="2727468"/>
            <a:ext cx="1597981" cy="1869258"/>
          </a:xfrm>
          <a:prstGeom prst="curvedLef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8" name="Action Button: Go Home 7">
            <a:hlinkClick r:id="rId2" action="ppaction://hlinksldjump" highlightClick="1"/>
            <a:extLst>
              <a:ext uri="{FF2B5EF4-FFF2-40B4-BE49-F238E27FC236}">
                <a16:creationId xmlns:a16="http://schemas.microsoft.com/office/drawing/2014/main" id="{5E0D2494-01F2-4D19-8E37-FB7F22F5C76F}"/>
              </a:ext>
            </a:extLst>
          </p:cNvPr>
          <p:cNvSpPr/>
          <p:nvPr/>
        </p:nvSpPr>
        <p:spPr>
          <a:xfrm>
            <a:off x="9046832" y="4728354"/>
            <a:ext cx="856120" cy="712325"/>
          </a:xfrm>
          <a:prstGeom prst="actionButtonHom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Tree>
    <p:extLst>
      <p:ext uri="{BB962C8B-B14F-4D97-AF65-F5344CB8AC3E}">
        <p14:creationId xmlns:p14="http://schemas.microsoft.com/office/powerpoint/2010/main" val="3411015714"/>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1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3">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xfrm>
      </p:grpSpPr>
      <p:sp>
        <p:nvSpPr>
          <p:cNvPr id="3" name="Content Placeholder 2">
            <a:extLst>
              <a:ext uri="{FF2B5EF4-FFF2-40B4-BE49-F238E27FC236}">
                <a16:creationId xmlns:a16="http://schemas.microsoft.com/office/drawing/2014/main" id="{5E5A920A-450B-48B8-B904-F094B7D1B8D9}"/>
              </a:ext>
            </a:extLst>
          </p:cNvPr>
          <p:cNvSpPr>
            <a:spLocks noGrp="1"/>
          </p:cNvSpPr>
          <p:nvPr>
            <p:ph sz="half" idx="1"/>
          </p:nvPr>
        </p:nvSpPr>
        <p:spPr>
          <a:xfrm>
            <a:off x="783335" y="1046189"/>
            <a:ext cx="11031237" cy="4765622"/>
          </a:xfrm>
        </p:spPr>
        <p:txBody>
          <a:bodyPr>
            <a:normAutofit/>
          </a:bodyPr>
          <a:lstStyle/>
          <a:p>
            <a:pPr algn="just">
              <a:lnSpc>
                <a:spcPct val="120000"/>
              </a:lnSpc>
              <a:buFont typeface="Wingdings" panose="05000000000000000000" pitchFamily="2" charset="2"/>
              <a:buChar char="Ø"/>
            </a:pPr>
            <a:r>
              <a:rPr lang="en-US" sz="2400" err="1">
                <a:solidFill>
                  <a:schemeClr val="bg1"/>
                </a:solidFill>
                <a:latin typeface="Times New Roman" panose="02020603050405020304" pitchFamily="18" charset="0"/>
                <a:cs typeface="Times New Roman" panose="02020603050405020304" pitchFamily="18" charset="0"/>
              </a:rPr>
              <a:t>khái niệm Trí tuệ nhân tạo (A.I- Artificial Intelligence) đã xuất hiện lần đầu tiên vào năm 1956 tại Hội nghị Dartmouth (Hoa Kỳ), do nhà khoa học John McCarthy- cha đẻ của trí tuệ nhân tạo chủ trì</a:t>
            </a:r>
            <a:endParaRPr lang="en-US" sz="2400">
              <a:solidFill>
                <a:schemeClr val="bg1"/>
              </a:solidFill>
              <a:latin typeface="Times New Roman" panose="02020603050405020304" pitchFamily="18" charset="0"/>
              <a:cs typeface="Times New Roman" panose="02020603050405020304" pitchFamily="18" charset="0"/>
            </a:endParaRPr>
          </a:p>
          <a:p>
            <a:pPr algn="just">
              <a:lnSpc>
                <a:spcPct val="120000"/>
              </a:lnSpc>
              <a:buFont typeface="Wingdings" panose="05000000000000000000" pitchFamily="2" charset="2"/>
              <a:buChar char="Ø"/>
            </a:pPr>
            <a:r>
              <a:rPr lang="vi-VN" sz="2400">
                <a:solidFill>
                  <a:schemeClr val="bg1"/>
                </a:solidFill>
                <a:latin typeface="Times New Roman" panose="02020603050405020304" pitchFamily="18" charset="0"/>
                <a:cs typeface="Times New Roman" panose="02020603050405020304" pitchFamily="18" charset="0"/>
              </a:rPr>
              <a:t>vào cuối thập niên 1970 và 1980, được gọi là “Mùa đông A.I”- giai đoạn đóng băng tạm thời của ngành</a:t>
            </a:r>
            <a:endParaRPr lang="en-US" sz="2400">
              <a:solidFill>
                <a:schemeClr val="bg1"/>
              </a:solidFill>
              <a:latin typeface="Times New Roman" panose="02020603050405020304" pitchFamily="18" charset="0"/>
              <a:cs typeface="Times New Roman" panose="02020603050405020304" pitchFamily="18" charset="0"/>
            </a:endParaRPr>
          </a:p>
          <a:p>
            <a:pPr algn="just">
              <a:lnSpc>
                <a:spcPct val="120000"/>
              </a:lnSpc>
              <a:buFont typeface="Wingdings" panose="05000000000000000000" pitchFamily="2" charset="2"/>
              <a:buChar char="Ø"/>
            </a:pPr>
            <a:r>
              <a:rPr lang="vi-VN" sz="2400">
                <a:solidFill>
                  <a:schemeClr val="bg1"/>
                </a:solidFill>
                <a:latin typeface="Times New Roman" panose="02020603050405020304" pitchFamily="18" charset="0"/>
                <a:cs typeface="Times New Roman" panose="02020603050405020304" pitchFamily="18" charset="0"/>
              </a:rPr>
              <a:t>Vào năm 2001, Steven Spielberg đã vực dậy “ngành công nghệ tương lai” qua bộ phim khoa học viễn tưởng “A.I. Artificial Intelligence”</a:t>
            </a:r>
            <a:endParaRPr lang="en-US" sz="2400">
              <a:solidFill>
                <a:schemeClr val="bg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vi-VN" sz="2400">
                <a:solidFill>
                  <a:schemeClr val="bg1"/>
                </a:solidFill>
                <a:latin typeface="Times New Roman" panose="02020603050405020304" pitchFamily="18" charset="0"/>
                <a:cs typeface="Times New Roman" panose="02020603050405020304" pitchFamily="18" charset="0"/>
              </a:rPr>
              <a:t>giai đoạn 2006-2018 là sự tái sinh và không ngừng vươn lên của Trí tuệ nhân tạo- A.I. Artificial Intelligence</a:t>
            </a:r>
            <a:r>
              <a:rPr lang="en-US" sz="2400">
                <a:solidFill>
                  <a:schemeClr val="bg1"/>
                </a:solidFill>
                <a:latin typeface="Times New Roman" panose="02020603050405020304" pitchFamily="18" charset="0"/>
                <a:cs typeface="Times New Roman" panose="02020603050405020304" pitchFamily="18" charset="0"/>
              </a:rPr>
              <a:t>, </a:t>
            </a:r>
            <a:r>
              <a:rPr lang="vi-VN" sz="2400">
                <a:solidFill>
                  <a:schemeClr val="bg1"/>
                </a:solidFill>
                <a:latin typeface="Times New Roman" panose="02020603050405020304" pitchFamily="18" charset="0"/>
                <a:cs typeface="Times New Roman" panose="02020603050405020304" pitchFamily="18" charset="0"/>
              </a:rPr>
              <a:t>dần hòa vào cuộc sống của đại đa số người dân trên toàn cầu với bước ngoặt mới mang tên </a:t>
            </a:r>
            <a:r>
              <a:rPr lang="vi-VN" sz="2400" b="1">
                <a:solidFill>
                  <a:schemeClr val="bg1"/>
                </a:solidFill>
                <a:latin typeface="Times New Roman" panose="02020603050405020304" pitchFamily="18" charset="0"/>
                <a:cs typeface="Times New Roman" panose="02020603050405020304" pitchFamily="18" charset="0"/>
              </a:rPr>
              <a:t>“Chatbot A.I”</a:t>
            </a:r>
            <a:r>
              <a:rPr lang="vi-VN" sz="2400">
                <a:solidFill>
                  <a:schemeClr val="bg1"/>
                </a:solidFill>
                <a:latin typeface="Times New Roman" panose="02020603050405020304" pitchFamily="18" charset="0"/>
                <a:cs typeface="Times New Roman" panose="02020603050405020304" pitchFamily="18" charset="0"/>
              </a:rPr>
              <a:t>:</a:t>
            </a:r>
          </a:p>
          <a:p>
            <a:endParaRPr lang="en-US">
              <a:solidFill>
                <a:schemeClr val="bg1"/>
              </a:solidFill>
              <a:latin typeface="+mj-lt"/>
            </a:endParaRPr>
          </a:p>
        </p:txBody>
      </p:sp>
      <p:cxnSp>
        <p:nvCxnSpPr>
          <p:cNvPr id="9" name="Straight Arrow Connector 8">
            <a:extLst>
              <a:ext uri="{FF2B5EF4-FFF2-40B4-BE49-F238E27FC236}">
                <a16:creationId xmlns:a16="http://schemas.microsoft.com/office/drawing/2014/main" id="{9DAF9F0D-5D9F-40C8-BE9F-28D33EA28D6F}"/>
              </a:ext>
            </a:extLst>
          </p:cNvPr>
          <p:cNvCxnSpPr/>
          <p:nvPr/>
        </p:nvCxnSpPr>
        <p:spPr>
          <a:xfrm flipH="1">
            <a:off x="594804" y="739066"/>
            <a:ext cx="1" cy="5379868"/>
          </a:xfrm>
          <a:prstGeom prst="straightConnector1">
            <a:avLst/>
          </a:prstGeom>
          <a:ln>
            <a:solidFill>
              <a:schemeClr val="bg1"/>
            </a:solidFill>
            <a:tailEnd type="triangle"/>
          </a:ln>
        </p:spPr>
        <p:style>
          <a:lnRef idx="3">
            <a:schemeClr val="accent5"/>
          </a:lnRef>
          <a:fillRef idx="0">
            <a:schemeClr val="accent5"/>
          </a:fillRef>
          <a:effectRef idx="2">
            <a:schemeClr val="accent5"/>
          </a:effectRef>
          <a:fontRef idx="minor">
            <a:schemeClr val="tx1"/>
          </a:fontRef>
        </p:style>
      </p:cxnSp>
      <p:sp>
        <p:nvSpPr>
          <p:cNvPr id="12" name="Arrow: Right 11">
            <a:extLst>
              <a:ext uri="{FF2B5EF4-FFF2-40B4-BE49-F238E27FC236}">
                <a16:creationId xmlns:a16="http://schemas.microsoft.com/office/drawing/2014/main" id="{7D4B128C-792D-4189-84BB-F52A076125AA}"/>
              </a:ext>
            </a:extLst>
          </p:cNvPr>
          <p:cNvSpPr/>
          <p:nvPr/>
        </p:nvSpPr>
        <p:spPr>
          <a:xfrm>
            <a:off x="1609344" y="6118934"/>
            <a:ext cx="1554449" cy="36416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Action Button: Go Home 12">
            <a:hlinkClick r:id="rId2" action="ppaction://hlinksldjump" highlightClick="1"/>
            <a:extLst>
              <a:ext uri="{FF2B5EF4-FFF2-40B4-BE49-F238E27FC236}">
                <a16:creationId xmlns:a16="http://schemas.microsoft.com/office/drawing/2014/main" id="{4D198282-D9AD-477D-A185-9B0D9314E699}"/>
              </a:ext>
            </a:extLst>
          </p:cNvPr>
          <p:cNvSpPr/>
          <p:nvPr/>
        </p:nvSpPr>
        <p:spPr>
          <a:xfrm>
            <a:off x="3438144" y="6036638"/>
            <a:ext cx="585216" cy="528754"/>
          </a:xfrm>
          <a:prstGeom prst="actionButtonHom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430386743"/>
      </p:ext>
    </p:extLst>
  </p:cSld>
  <p:clrMapOvr>
    <a:masterClrMapping/>
  </p:clrMapOvr>
  <p:transition/>
  <p:timing/>
</p:sld>
</file>

<file path=ppt/slides/slide1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spTree>
      <p:nvGrpSpPr>
        <p:cNvPr id="1" name=""/>
        <p:cNvGrpSpPr/>
        <p:nvPr/>
      </p:nvGrpSpPr>
      <p:grpSpPr>
        <a:xfrm>
          <a:off x="0" y="0"/>
          <a:ext cx="0" cy="0"/>
        </a:xfrm>
      </p:grpSpPr>
      <p:graphicFrame>
        <p:nvGraphicFramePr>
          <p:cNvPr id="7" name="Table 7">
            <a:extLst>
              <a:ext uri="{FF2B5EF4-FFF2-40B4-BE49-F238E27FC236}">
                <a16:creationId xmlns:a16="http://schemas.microsoft.com/office/drawing/2014/main" id="{F3D8326E-73DD-4B90-9821-5BDCB6A69187}"/>
              </a:ext>
            </a:extLst>
          </p:cNvPr>
          <p:cNvGraphicFramePr>
            <a:graphicFrameLocks noGrp="1"/>
          </p:cNvGraphicFramePr>
          <p:nvPr>
            <p:extLst>
              <p:ext uri="{D42A27DB-BD31-4B8C-83A1-F6EECF244321}">
                <p14:modId xmlns:p14="http://schemas.microsoft.com/office/powerpoint/2010/main" val="3945518585"/>
              </p:ext>
            </p:extLst>
          </p:nvPr>
        </p:nvGraphicFramePr>
        <p:xfrm>
          <a:off x="0" y="641062"/>
          <a:ext cx="12192000" cy="559497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3643503359"/>
                    </a:ext>
                  </a:extLst>
                </a:gridCol>
                <a:gridCol w="2438400">
                  <a:extLst>
                    <a:ext uri="{9D8B030D-6E8A-4147-A177-3AD203B41FA5}">
                      <a16:colId xmlns:a16="http://schemas.microsoft.com/office/drawing/2014/main" val="1632432768"/>
                    </a:ext>
                  </a:extLst>
                </a:gridCol>
                <a:gridCol w="2438400">
                  <a:extLst>
                    <a:ext uri="{9D8B030D-6E8A-4147-A177-3AD203B41FA5}">
                      <a16:colId xmlns:a16="http://schemas.microsoft.com/office/drawing/2014/main" val="2317998730"/>
                    </a:ext>
                  </a:extLst>
                </a:gridCol>
                <a:gridCol w="2438400">
                  <a:extLst>
                    <a:ext uri="{9D8B030D-6E8A-4147-A177-3AD203B41FA5}">
                      <a16:colId xmlns:a16="http://schemas.microsoft.com/office/drawing/2014/main" val="1332363455"/>
                    </a:ext>
                  </a:extLst>
                </a:gridCol>
                <a:gridCol w="2438400">
                  <a:extLst>
                    <a:ext uri="{9D8B030D-6E8A-4147-A177-3AD203B41FA5}">
                      <a16:colId xmlns:a16="http://schemas.microsoft.com/office/drawing/2014/main" val="377863795"/>
                    </a:ext>
                  </a:extLst>
                </a:gridCol>
              </a:tblGrid>
              <a:tr h="717337">
                <a:tc>
                  <a:txBody>
                    <a:bodyPr vert="horz" wrap="square"/>
                    <a:lstStyle/>
                    <a:p>
                      <a:pPr algn="just"/>
                      <a:r>
                        <a:rPr lang="vi-VN" sz="1600" b="1" kern="1200">
                          <a:solidFill>
                            <a:schemeClr val="lt1"/>
                          </a:solidFill>
                          <a:effectLst/>
                          <a:latin typeface="+mj-lt"/>
                          <a:ea typeface="+mn-ea"/>
                          <a:cs typeface="+mn-cs"/>
                        </a:rPr>
                        <a:t>AI/ Tình huống </a:t>
                      </a:r>
                      <a:endParaRPr lang="en-US" sz="1600">
                        <a:latin typeface="+mj-lt"/>
                      </a:endParaRPr>
                    </a:p>
                  </a:txBody>
                  <a:tcPr/>
                </a:tc>
                <a:tc>
                  <a:txBody>
                    <a:bodyPr vert="horz" wrap="square"/>
                    <a:lstStyle/>
                    <a:p>
                      <a:pPr algn="just"/>
                      <a:r>
                        <a:rPr lang="vi-VN" sz="1600" b="1" kern="1200">
                          <a:solidFill>
                            <a:schemeClr val="lt1"/>
                          </a:solidFill>
                          <a:effectLst/>
                          <a:latin typeface="+mj-lt"/>
                          <a:ea typeface="+mn-ea"/>
                          <a:cs typeface="+mn-cs"/>
                        </a:rPr>
                        <a:t>Tốc độ phản hồi </a:t>
                      </a:r>
                      <a:endParaRPr lang="en-US" sz="1600">
                        <a:latin typeface="+mj-lt"/>
                      </a:endParaRPr>
                    </a:p>
                  </a:txBody>
                  <a:tcPr/>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Độ chính xác </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r>
                        <a:rPr lang="vi-VN" sz="1600" b="1" kern="1200">
                          <a:solidFill>
                            <a:schemeClr val="lt1"/>
                          </a:solidFill>
                          <a:effectLst/>
                          <a:latin typeface="+mj-lt"/>
                          <a:ea typeface="+mn-ea"/>
                          <a:cs typeface="+mn-cs"/>
                        </a:rPr>
                        <a:t>Giải quyết vấn đề </a:t>
                      </a:r>
                      <a:endParaRPr lang="en-US" sz="1600">
                        <a:latin typeface="+mj-lt"/>
                      </a:endParaRPr>
                    </a:p>
                  </a:txBody>
                  <a:tcPr/>
                </a:tc>
                <a:tc>
                  <a:txBody>
                    <a:bodyPr vert="horz" wrap="square"/>
                    <a:lstStyle/>
                    <a:p>
                      <a:pPr algn="just"/>
                      <a:r>
                        <a:rPr lang="vi-VN" sz="1600" b="1" kern="1200">
                          <a:solidFill>
                            <a:schemeClr val="lt1"/>
                          </a:solidFill>
                          <a:effectLst/>
                          <a:latin typeface="+mj-lt"/>
                          <a:ea typeface="+mn-ea"/>
                          <a:cs typeface="+mn-cs"/>
                        </a:rPr>
                        <a:t>Giải trí – cá nhân hóa</a:t>
                      </a:r>
                      <a:endParaRPr lang="en-US" sz="1600">
                        <a:latin typeface="+mj-lt"/>
                      </a:endParaRPr>
                    </a:p>
                  </a:txBody>
                  <a:tcPr/>
                </a:tc>
                <a:extLst>
                  <a:ext uri="{0D108BD9-81ED-4DB2-BD59-A6C34878D82A}">
                    <a16:rowId xmlns:a16="http://schemas.microsoft.com/office/drawing/2014/main" val="2120324296"/>
                  </a:ext>
                </a:extLst>
              </a:tr>
              <a:tr h="1120341">
                <a:tc>
                  <a:txBody>
                    <a:bodyPr vert="horz" wrap="square"/>
                    <a:lstStyle/>
                    <a:p>
                      <a:pPr algn="just"/>
                      <a:r>
                        <a:rPr lang="vi-VN" sz="1600" kern="1200">
                          <a:solidFill>
                            <a:schemeClr val="dk1"/>
                          </a:solidFill>
                          <a:effectLst/>
                          <a:latin typeface="+mj-lt"/>
                          <a:ea typeface="+mn-ea"/>
                          <a:cs typeface="+mn-cs"/>
                        </a:rPr>
                        <a:t>ChatGPT</a:t>
                      </a:r>
                      <a:endParaRPr lang="en-US" sz="1600">
                        <a:latin typeface="+mj-lt"/>
                      </a:endParaRPr>
                    </a:p>
                  </a:txBody>
                  <a:tcPr/>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Với câu hỏi phân tích thì sẽ lâu Nhưng nhìn chung với các câu hỏi khác thì khá nhanh</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r>
                        <a:rPr lang="vi-VN" sz="1600" kern="1200">
                          <a:solidFill>
                            <a:schemeClr val="dk1"/>
                          </a:solidFill>
                          <a:effectLst/>
                          <a:latin typeface="+mj-lt"/>
                          <a:ea typeface="+mn-ea"/>
                          <a:cs typeface="+mn-cs"/>
                        </a:rPr>
                        <a:t>Khá chính xác nhưng chưa đầy đủ nhưng về thông tin </a:t>
                      </a:r>
                      <a:endParaRPr lang="en-US" sz="1600">
                        <a:latin typeface="+mj-lt"/>
                      </a:endParaRPr>
                    </a:p>
                  </a:txBody>
                  <a:tcPr/>
                </a:tc>
                <a:tc>
                  <a:txBody>
                    <a:bodyPr vert="horz" wrap="square"/>
                    <a:lstStyle/>
                    <a:p>
                      <a:pPr algn="just"/>
                      <a:r>
                        <a:rPr lang="vi-VN" sz="1600" kern="1200">
                          <a:solidFill>
                            <a:schemeClr val="dk1"/>
                          </a:solidFill>
                          <a:effectLst/>
                          <a:latin typeface="+mj-lt"/>
                          <a:ea typeface="+mn-ea"/>
                          <a:cs typeface="+mn-cs"/>
                        </a:rPr>
                        <a:t>Có cách giải quyết tốt  nhưng khi đến câu hỏi thứ 2 Lại không bằng Gemini</a:t>
                      </a:r>
                      <a:endParaRPr lang="en-US" sz="1600">
                        <a:latin typeface="+mj-lt"/>
                      </a:endParaRPr>
                    </a:p>
                  </a:txBody>
                  <a:tcPr/>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Cùng với một nhiệm vụ tạo hình  ảnh  ChatGPT làm tốt hơn với việc tạo hình ảnh chân thật ít chi tiết lỗi nhất.</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27124243"/>
                  </a:ext>
                </a:extLst>
              </a:tr>
              <a:tr h="1111025">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Grok</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 lại có tốc độ phản hồi giống nhau các câu hỏi khác nhau, nhưng khi với câu xử lý tình huống  mất khá nhiều thời gian .</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Cùng với một câu hỏi Grok lại trả lời chi tiết và đúng nhất.</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Câu trả lời ổn nhưng không bằng ChatGPT và Gemini</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Grok tạo hình ảnh có chi tiết lỗi nhưng tạo được tới 2 bức ảnh trong thời gian.</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8353658"/>
                  </a:ext>
                </a:extLst>
              </a:tr>
              <a:tr h="968543">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DeepSeek</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Có tốc độ phản hồi nhanh nhất. Nhưng bù lại độ sánh độ chính xác sẽ giảm .</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Trả lời khá nhiều sai sót .</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Chưa giải quyết được vấn đề. </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Không tạo được ảnh như đã kiểm chứng trong video. </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60526783"/>
                  </a:ext>
                </a:extLst>
              </a:tr>
              <a:tr h="1385355">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Gemini</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Ổn nhất với tốc độ trung bình gần bằng nhau với các câu hỏi khác nhau .</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Thông tin khá đầy đủ nhưng chưa chi tiết bằng  Grok ,Có  độ chính xác nhất định.</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x-none" sz="1600" kern="100">
                          <a:effectLst/>
                          <a:latin typeface="Times New Roman" panose="02020603050405020304" pitchFamily="18" charset="0"/>
                          <a:ea typeface="Times New Roman" panose="02020603050405020304" pitchFamily="18" charset="0"/>
                          <a:cs typeface="Times New Roman" panose="02020603050405020304" pitchFamily="18" charset="0"/>
                        </a:rPr>
                        <a:t>Giải quyết được vấn đề đặt ra.</a:t>
                      </a:r>
                      <a:endParaRPr lang="en-US" sz="16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vert="horz" wrap="square"/>
                    <a:lstStyle/>
                    <a:p>
                      <a:pPr algn="just">
                        <a:lnSpc>
                          <a:spcPct val="115000"/>
                        </a:lnSpc>
                        <a:spcAft>
                          <a:spcPct val="0"/>
                        </a:spcAft>
                      </a:pPr>
                      <a:r>
                        <a:rPr lang="vi-VN" sz="1600" kern="100">
                          <a:effectLst/>
                          <a:latin typeface="+mj-lt"/>
                          <a:ea typeface="Times New Roman" panose="02020603050405020304" pitchFamily="18" charset="0"/>
                          <a:cs typeface="Times New Roman" panose="02020603050405020304" pitchFamily="18" charset="0"/>
                        </a:rPr>
                        <a:t>Tạo tuơng  đối nhanh và ảnh có chi tiết lỗi.</a:t>
                      </a:r>
                      <a:endParaRPr lang="en-US" sz="1600" kern="100">
                        <a:effectLst/>
                        <a:latin typeface="+mj-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73323932"/>
                  </a:ext>
                </a:extLst>
              </a:tr>
            </a:tbl>
          </a:graphicData>
        </a:graphic>
      </p:graphicFrame>
      <p:sp>
        <p:nvSpPr>
          <p:cNvPr id="9" name="TextBox 8">
            <a:extLst>
              <a:ext uri="{FF2B5EF4-FFF2-40B4-BE49-F238E27FC236}">
                <a16:creationId xmlns:a16="http://schemas.microsoft.com/office/drawing/2014/main" id="{B7401D03-14E7-4151-B648-A5BE695D3C49}"/>
              </a:ext>
            </a:extLst>
          </p:cNvPr>
          <p:cNvSpPr txBox="1"/>
          <p:nvPr/>
        </p:nvSpPr>
        <p:spPr>
          <a:xfrm>
            <a:off x="0" y="6216938"/>
            <a:ext cx="7563774" cy="461665"/>
          </a:xfrm>
          <a:prstGeom prst="rect">
            <a:avLst/>
          </a:prstGeom>
          <a:noFill/>
        </p:spPr>
        <p:txBody>
          <a:bodyPr wrap="square" rtlCol="0">
            <a:spAutoFit/>
          </a:bodyPr>
          <a:lstStyle/>
          <a:p>
            <a:r>
              <a:rPr lang="vi-VN" sz="1200">
                <a:latin typeface="+mj-lt"/>
              </a:rPr>
              <a:t>Các tình huống trên đều dựa trên đánh giá từ YouTube </a:t>
            </a:r>
            <a:endParaRPr lang="en-US" sz="1200">
              <a:latin typeface="+mj-lt"/>
            </a:endParaRPr>
          </a:p>
          <a:p>
            <a:r>
              <a:rPr lang="vi-VN" sz="1200">
                <a:latin typeface="+mj-lt"/>
              </a:rPr>
              <a:t>Cre : https://youtu.be/bITLLffXPiA?si=ky_Km9sSru8MMI8M</a:t>
            </a:r>
            <a:endParaRPr lang="en-US" sz="1200">
              <a:latin typeface="+mj-lt"/>
            </a:endParaRPr>
          </a:p>
        </p:txBody>
      </p:sp>
      <p:sp>
        <p:nvSpPr>
          <p:cNvPr id="10" name="Action Button: Go Home 9">
            <a:hlinkClick r:id="rId2" action="ppaction://hlinksldjump" highlightClick="1"/>
            <a:extLst>
              <a:ext uri="{FF2B5EF4-FFF2-40B4-BE49-F238E27FC236}">
                <a16:creationId xmlns:a16="http://schemas.microsoft.com/office/drawing/2014/main" id="{B60F0917-00A8-43EC-B630-7A12B7DFEB20}"/>
              </a:ext>
            </a:extLst>
          </p:cNvPr>
          <p:cNvSpPr/>
          <p:nvPr/>
        </p:nvSpPr>
        <p:spPr>
          <a:xfrm>
            <a:off x="11212497" y="6338656"/>
            <a:ext cx="577049" cy="461665"/>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143113"/>
      </p:ext>
    </p:extLst>
  </p:cSld>
  <p:clrMapOvr>
    <a:masterClrMapping/>
  </p:clrMapOvr>
  <p:transition/>
  <p:timing/>
</p:sld>
</file>

<file path=ppt/slides/slide1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a:blip r:embed="rId6"/>
          <a:tile tx="0" ty="0" sx="100000" sy="100000" flip="none" algn="tl"/>
        </a:blipFill>
        <a:effectLst/>
      </p:bgPr>
    </p:bg>
    <p:spTree>
      <p:nvGrpSpPr>
        <p:cNvPr id="1" name=""/>
        <p:cNvGrpSpPr/>
        <p:nvPr/>
      </p:nvGrpSpPr>
      <p:grpSpPr>
        <a:xfrm>
          <a:off x="0" y="0"/>
          <a:ext cx="0" cy="0"/>
        </a:xfrm>
      </p:grpSpPr>
      <p:sp>
        <p:nvSpPr>
          <p:cNvPr id="6" name="Action Button: Go Home 5">
            <a:hlinkClick r:id="rId2" action="ppaction://hlinksldjump" highlightClick="1"/>
            <a:extLst>
              <a:ext uri="{FF2B5EF4-FFF2-40B4-BE49-F238E27FC236}">
                <a16:creationId xmlns:a16="http://schemas.microsoft.com/office/drawing/2014/main" id="{85AA17C7-FB39-4E88-B3EB-152D71BF315F}"/>
              </a:ext>
            </a:extLst>
          </p:cNvPr>
          <p:cNvSpPr/>
          <p:nvPr/>
        </p:nvSpPr>
        <p:spPr>
          <a:xfrm>
            <a:off x="11718524" y="6462944"/>
            <a:ext cx="473476" cy="395056"/>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Nhóm 5 E07 NTCNS   Video Minh Hoạ 4 Chatbot - Chatgpt, Deepseek, Gemini, Grok">
            <a:hlinkClick action="ppaction://media"/>
            <a:extLst>
              <a:ext uri="{FF2B5EF4-FFF2-40B4-BE49-F238E27FC236}">
                <a16:creationId xmlns:a16="http://schemas.microsoft.com/office/drawing/2014/main" id="{09D2CAAE-3B4D-5B5D-3EBB-753AEF9D519A}"/>
              </a:ext>
            </a:extLst>
          </p:cNvPr>
          <p:cNvPicPr>
            <a:picLocks noChangeAspect="1"/>
          </p:cNvPicPr>
          <p:nvPr>
            <a:videoFile r:link="rId4"/>
            <p:extLst>
              <p:ext uri="{DAA4B4D4-6D71-4841-9C94-3DE7FCFB9230}">
                <p14:media xmlns:p14="http://schemas.microsoft.com/office/powerpoint/2010/main" r:embed="rId5"/>
              </p:ext>
            </p:extLst>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826457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mediacall" presetSubtype="0" fill="hold" nodeType="clickEffect">
                                  <p:stCondLst>
                                    <p:cond delay="0"/>
                                  </p:stCondLst>
                                  <p:childTnLst>
                                    <p:cmd type="call" cmd="playFrom(0.0)">
                                      <p:cBhvr>
                                        <p:cTn id="6" dur="4393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nodeType="clickPar">
                      <p:stCondLst>
                        <p:cond delay="indefinite"/>
                      </p:stCondLst>
                      <p:childTnLst>
                        <p:par>
                          <p:cTn id="9" fill="hold" nodeType="afterGroup">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endCondLst>
                    <p:cond evt="onNext" delay="0">
                      <p:tgtEl>
                        <p:sldTgt/>
                      </p:tgtEl>
                    </p:cond>
                    <p:cond evt="onPrev">
                      <p:tgtEl>
                        <p:sldTgt/>
                      </p:tgtEl>
                    </p:cond>
                  </p:end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5">
            <a:alphaModFix amt="25000"/>
            <a:lum/>
            <a:extLst>
              <a:ext uri="{28A0092B-C50C-407E-A947-70E740481C1C}">
                <a14:useLocalDpi xmlns:a14="http://schemas.microsoft.com/office/drawing/2010/main"/>
              </a:ext>
            </a:extLst>
          </a:blip>
          <a:stretch>
            <a:fillRect/>
          </a:stretch>
        </a:blipFill>
        <a:effectLst/>
      </p:bgPr>
    </p:bg>
    <p:spTree>
      <p:nvGrpSpPr>
        <p:cNvPr id="1" name=""/>
        <p:cNvGrpSpPr/>
        <p:nvPr>
          <p:custDataLst>
            <p:tags r:id="rId2"/>
          </p:custDataLst>
        </p:nvPr>
      </p:nvGrpSpPr>
      <p:grpSpPr>
        <a:xfrm>
          <a:off x="0" y="0"/>
          <a:ext cx="0" cy="0"/>
        </a:xfrm>
      </p:grpSpPr>
      <p:sp>
        <p:nvSpPr>
          <p:cNvPr id="2" name="Title 1">
            <a:extLst>
              <a:ext uri="{FF2B5EF4-FFF2-40B4-BE49-F238E27FC236}">
                <a16:creationId xmlns:a16="http://schemas.microsoft.com/office/drawing/2014/main" id="{FDA49121-5394-4F08-A933-F121FE8B72A5}"/>
              </a:ext>
            </a:extLst>
          </p:cNvPr>
          <p:cNvSpPr>
            <a:spLocks noGrp="1"/>
          </p:cNvSpPr>
          <p:nvPr>
            <p:ph type="title"/>
            <p:custDataLst>
              <p:tags r:id="rId3"/>
            </p:custDataLst>
          </p:nvPr>
        </p:nvSpPr>
        <p:spPr/>
        <p:txBody>
          <a:bodyPr/>
          <a:lstStyle/>
          <a:p>
            <a:endParaRPr lang="en-US"/>
          </a:p>
        </p:txBody>
      </p:sp>
      <p:sp>
        <p:nvSpPr>
          <p:cNvPr id="3" name="Content Placeholder 2">
            <a:extLst>
              <a:ext uri="{FF2B5EF4-FFF2-40B4-BE49-F238E27FC236}">
                <a16:creationId xmlns:a16="http://schemas.microsoft.com/office/drawing/2014/main" id="{FB4482B8-2D04-4136-920E-797DD126EE18}"/>
              </a:ext>
            </a:extLst>
          </p:cNvPr>
          <p:cNvSpPr>
            <a:spLocks noGrp="1"/>
          </p:cNvSpPr>
          <p:nvPr>
            <p:ph idx="1"/>
            <p:custDataLst>
              <p:tags r:id="rId4"/>
            </p:custDataLst>
          </p:nvPr>
        </p:nvSpPr>
        <p:spPr/>
        <p:txBody>
          <a:bodyPr/>
          <a:lstStyle/>
          <a:p>
            <a:pPr marL="0" indent="0">
              <a:buNone/>
            </a:pPr>
            <a:r>
              <a:rPr lang="vi-VN"/>
              <a:t>	Chatbot tương tác với thông tin cá nhân và thông tin mật, đồng thời được kết nối với cả hệ thống tổ chức và Internet. Điều này khiến chúng trở thành điểm yếu của tổ chức, dễ bị xâm phạm bảo mật. Nhiều thí nghiệm được thực hiện trên chatbot AI cho thấy chúng có thể bị lợi dụng cho các cuộc tấn công như tấn công chèn mã độc nhanh chóng , và kẻ tấn công đang thảo luận về các ứng dụng tiềm ẩn nguy cơ gây hại của chúng trên các diễn đàn ngầm. Do đó, việc đảm bảo an ninh cho chatbot là rất quan trọng để bảo vệ cả người dùng và tổ chức.</a:t>
            </a:r>
            <a:endParaRPr lang="en-US"/>
          </a:p>
        </p:txBody>
      </p:sp>
    </p:spTree>
    <p:extLst>
      <p:ext uri="{BB962C8B-B14F-4D97-AF65-F5344CB8AC3E}">
        <p14:creationId xmlns:p14="http://schemas.microsoft.com/office/powerpoint/2010/main" val="2798458421"/>
      </p:ext>
    </p:extLst>
  </p:cSld>
  <p:clrMapOvr>
    <a:masterClrMapping/>
  </p:clrMapOvr>
  <p:transition/>
  <p:timing/>
</p:sld>
</file>

<file path=ppt/slides/slide1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12">
            <a:alphaModFix amt="25000"/>
            <a:lum/>
            <a:extLst>
              <a:ext uri="{28A0092B-C50C-407E-A947-70E740481C1C}">
                <a14:useLocalDpi xmlns:a14="http://schemas.microsoft.com/office/drawing/2010/main"/>
              </a:ext>
            </a:extLst>
          </a:blip>
          <a:stretch>
            <a:fillRect/>
          </a:stretch>
        </a:blipFill>
        <a:effectLst/>
      </p:bgPr>
    </p:bg>
    <p:spTree>
      <p:nvGrpSpPr>
        <p:cNvPr id="1" name=""/>
        <p:cNvGrpSpPr/>
        <p:nvPr>
          <p:custDataLst>
            <p:tags r:id="rId2"/>
          </p:custDataLst>
        </p:nvPr>
      </p:nvGrpSpPr>
      <p:grpSpPr>
        <a:xfrm>
          <a:off x="0" y="0"/>
          <a:ext cx="0" cy="0"/>
        </a:xfrm>
      </p:grpSpPr>
      <p:sp>
        <p:nvSpPr>
          <p:cNvPr id="2" name="Title 1">
            <a:extLst>
              <a:ext uri="{FF2B5EF4-FFF2-40B4-BE49-F238E27FC236}">
                <a16:creationId xmlns:a16="http://schemas.microsoft.com/office/drawing/2014/main" id="{E8D0B4DD-F139-4151-807C-7E3D6C8C2D19}"/>
              </a:ext>
            </a:extLst>
          </p:cNvPr>
          <p:cNvSpPr>
            <a:spLocks noGrp="1"/>
          </p:cNvSpPr>
          <p:nvPr>
            <p:ph type="title"/>
            <p:custDataLst>
              <p:tags r:id="rId3"/>
            </p:custDataLst>
          </p:nvPr>
        </p:nvSpPr>
        <p:spPr/>
        <p:txBody>
          <a:bodyPr/>
          <a:lstStyle/>
          <a:p>
            <a:r>
              <a:rPr lang="vi-VN"/>
              <a:t>Tài liệu tham khảo</a:t>
            </a:r>
            <a:endParaRPr lang="en-US"/>
          </a:p>
        </p:txBody>
      </p:sp>
      <p:sp>
        <p:nvSpPr>
          <p:cNvPr id="3" name="Content Placeholder 2">
            <a:extLst>
              <a:ext uri="{FF2B5EF4-FFF2-40B4-BE49-F238E27FC236}">
                <a16:creationId xmlns:a16="http://schemas.microsoft.com/office/drawing/2014/main" id="{8F563D32-ABD9-495F-A7DD-9B243EBC7AC0}"/>
              </a:ext>
            </a:extLst>
          </p:cNvPr>
          <p:cNvSpPr>
            <a:spLocks noGrp="1"/>
          </p:cNvSpPr>
          <p:nvPr>
            <p:ph idx="1"/>
            <p:custDataLst>
              <p:tags r:id="rId4"/>
            </p:custDataLst>
          </p:nvPr>
        </p:nvSpPr>
        <p:spPr/>
        <p:txBody>
          <a:bodyPr/>
          <a:lstStyle/>
          <a:p>
            <a:r>
              <a:rPr lang="en-US" u="sng">
                <a:hlinkClick r:id="rId5"/>
              </a:rPr>
              <a:t>https://www.theguardian.com/technology/2025/sep/11/google-gemini-ai-training-humans</a:t>
            </a:r>
            <a:endParaRPr lang="vi-VN" u="sng"/>
          </a:p>
          <a:p>
            <a:r>
              <a:rPr lang="en-US" u="sng">
                <a:hlinkClick r:id="rId6"/>
              </a:rPr>
              <a:t>https://lifearchitect.ai/whats-in-grok/?utm_source=chatgpt.com</a:t>
            </a:r>
            <a:endParaRPr lang="vi-VN" u="sng"/>
          </a:p>
          <a:p>
            <a:r>
              <a:rPr lang="vi-VN" u="sng">
                <a:hlinkClick r:id="rId7"/>
              </a:rPr>
              <a:t>https://respond.io/vi/blog/chat-gpt-for-business</a:t>
            </a:r>
            <a:endParaRPr lang="vi-VN" u="sng"/>
          </a:p>
          <a:p>
            <a:r>
              <a:rPr lang="vi-VN" u="sng">
                <a:hlinkClick r:id="rId8"/>
              </a:rPr>
              <a:t>https://base.vn/blog/deepseek-la-gi/</a:t>
            </a:r>
            <a:endParaRPr lang="vi-VN" u="sng"/>
          </a:p>
          <a:p>
            <a:r>
              <a:rPr lang="vi-VN" u="sng">
                <a:hlinkClick r:id="rId9"/>
              </a:rPr>
              <a:t>https://www.linkedin.com/pulse/chatgpt-vs-grok-deepseek-gemini-detailed-comparison-ahkrc</a:t>
            </a:r>
            <a:endParaRPr lang="vi-VN" u="sng"/>
          </a:p>
          <a:p>
            <a:r>
              <a:rPr lang="vi-VN" u="sng">
                <a:hlinkClick r:id="rId10"/>
              </a:rPr>
              <a:t>https://layerxsecurity.com/learn/chatbot-security/</a:t>
            </a:r>
            <a:endParaRPr lang="vi-VN" u="sng"/>
          </a:p>
          <a:p>
            <a:r>
              <a:rPr lang="vi-VN">
                <a:hlinkClick r:id="rId11"/>
              </a:rPr>
              <a:t>https://youtu.be/bITLLffXPiA?si=ky_Km9sSru8MMI8M</a:t>
            </a:r>
            <a:endParaRPr lang="vi-VN"/>
          </a:p>
          <a:p>
            <a:endParaRPr lang="vi-VN" u="sng"/>
          </a:p>
          <a:p>
            <a:pPr marL="0" indent="0">
              <a:buNone/>
            </a:pPr>
            <a:endParaRPr lang="vi-VN" u="sng"/>
          </a:p>
          <a:p>
            <a:endParaRPr lang="en-US"/>
          </a:p>
        </p:txBody>
      </p:sp>
    </p:spTree>
    <p:extLst>
      <p:ext uri="{BB962C8B-B14F-4D97-AF65-F5344CB8AC3E}">
        <p14:creationId xmlns:p14="http://schemas.microsoft.com/office/powerpoint/2010/main" val="3512053479"/>
      </p:ext>
    </p:extLst>
  </p:cSld>
  <p:clrMapOvr>
    <a:masterClrMapping/>
  </p:clrMapOvr>
  <p:transition/>
  <p:timing/>
</p:sld>
</file>

<file path=ppt/slides/slide2.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3">
            <a:alphaModFix amt="42000"/>
            <a:lum/>
          </a:blip>
          <a:stretch>
            <a:fillRect/>
          </a:stretch>
        </a:blipFill>
        <a:effectLst/>
      </p:bgPr>
    </p:bg>
    <p:spTree>
      <p:nvGrpSpPr>
        <p:cNvPr id="1" name=""/>
        <p:cNvGrpSpPr/>
        <p:nvPr/>
      </p:nvGrpSpPr>
      <p:grpSpPr>
        <a:xfrm>
          <a:off x="0" y="0"/>
          <a:ext cx="0" cy="0"/>
        </a:xfrm>
      </p:grpSpPr>
      <p:sp>
        <p:nvSpPr>
          <p:cNvPr id="2" name="Rectangle 1">
            <a:extLst>
              <a:ext uri="{FF2B5EF4-FFF2-40B4-BE49-F238E27FC236}">
                <a16:creationId xmlns:a16="http://schemas.microsoft.com/office/drawing/2014/main" id="{501B53CE-9C32-4EE6-915F-8DDE94081D15}"/>
              </a:ext>
            </a:extLst>
          </p:cNvPr>
          <p:cNvSpPr/>
          <p:nvPr/>
        </p:nvSpPr>
        <p:spPr>
          <a:xfrm>
            <a:off x="-268983" y="261620"/>
            <a:ext cx="6198114" cy="101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hlinkClick r:id="rId2" action="ppaction://hlinksldjump"/>
              </a:rPr>
              <a:t>Tổng quát</a:t>
            </a:r>
            <a:endParaRPr lang="en-US" sz="2400" b="1">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3B515B7D-ECDF-4483-9135-734EC7A8BF8C}"/>
              </a:ext>
            </a:extLst>
          </p:cNvPr>
          <p:cNvSpPr/>
          <p:nvPr/>
        </p:nvSpPr>
        <p:spPr>
          <a:xfrm>
            <a:off x="-990343" y="2841625"/>
            <a:ext cx="4998720" cy="10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So Sánh</a:t>
            </a:r>
            <a:endParaRPr lang="en-US" sz="2400" b="1">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ADA460FA-48E6-4876-A85D-77432030078F}"/>
              </a:ext>
            </a:extLst>
          </p:cNvPr>
          <p:cNvSpPr/>
          <p:nvPr/>
        </p:nvSpPr>
        <p:spPr>
          <a:xfrm>
            <a:off x="-1478023" y="4143058"/>
            <a:ext cx="4998720" cy="10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Video</a:t>
            </a:r>
          </a:p>
        </p:txBody>
      </p:sp>
      <p:sp>
        <p:nvSpPr>
          <p:cNvPr id="21" name="Rectangle 20">
            <a:extLst>
              <a:ext uri="{FF2B5EF4-FFF2-40B4-BE49-F238E27FC236}">
                <a16:creationId xmlns:a16="http://schemas.microsoft.com/office/drawing/2014/main" id="{C32A9187-5D45-4027-B8F1-D9C45168316E}"/>
              </a:ext>
            </a:extLst>
          </p:cNvPr>
          <p:cNvSpPr/>
          <p:nvPr/>
        </p:nvSpPr>
        <p:spPr>
          <a:xfrm>
            <a:off x="-2057143" y="5490211"/>
            <a:ext cx="4998720" cy="101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Bảo mật</a:t>
            </a:r>
            <a:endParaRPr lang="en-US" sz="2400" b="1">
              <a:latin typeface="Times New Roman" panose="02020603050405020304" pitchFamily="18" charset="0"/>
              <a:cs typeface="Times New Roman" panose="02020603050405020304" pitchFamily="18" charset="0"/>
            </a:endParaRPr>
          </a:p>
        </p:txBody>
      </p:sp>
      <p:sp>
        <p:nvSpPr>
          <p:cNvPr id="30" name="Oval 29">
            <a:extLst>
              <a:ext uri="{FF2B5EF4-FFF2-40B4-BE49-F238E27FC236}">
                <a16:creationId xmlns:a16="http://schemas.microsoft.com/office/drawing/2014/main" id="{2814FA53-E8EE-4577-9E55-EF61D7477A3B}"/>
              </a:ext>
            </a:extLst>
          </p:cNvPr>
          <p:cNvSpPr/>
          <p:nvPr/>
        </p:nvSpPr>
        <p:spPr>
          <a:xfrm>
            <a:off x="2464057" y="5463541"/>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5</a:t>
            </a:r>
            <a:endParaRPr lang="en-US" sz="3600">
              <a:solidFill>
                <a:schemeClr val="accent1">
                  <a:lumMod val="50000"/>
                </a:schemeClr>
              </a:solidFill>
              <a:latin typeface="+mj-lt"/>
            </a:endParaRPr>
          </a:p>
        </p:txBody>
      </p:sp>
      <p:sp>
        <p:nvSpPr>
          <p:cNvPr id="31" name="Rectangle 30">
            <a:extLst>
              <a:ext uri="{FF2B5EF4-FFF2-40B4-BE49-F238E27FC236}">
                <a16:creationId xmlns:a16="http://schemas.microsoft.com/office/drawing/2014/main" id="{E5120D8E-A21E-440E-BE52-21A9F0D9FFA5}"/>
              </a:ext>
            </a:extLst>
          </p:cNvPr>
          <p:cNvSpPr/>
          <p:nvPr/>
        </p:nvSpPr>
        <p:spPr>
          <a:xfrm>
            <a:off x="6591429" y="2602865"/>
            <a:ext cx="3855976" cy="830997"/>
          </a:xfrm>
          <a:prstGeom prst="rect">
            <a:avLst/>
          </a:prstGeom>
        </p:spPr>
        <p:txBody>
          <a:bodyPr wrap="square">
            <a:spAutoFit/>
          </a:bodyPr>
          <a:lstStyle/>
          <a:p>
            <a:pPr algn="ctr"/>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Chatbot Al</a:t>
            </a:r>
          </a:p>
        </p:txBody>
      </p:sp>
      <p:sp>
        <p:nvSpPr>
          <p:cNvPr id="32" name="Oval 31">
            <a:extLst>
              <a:ext uri="{FF2B5EF4-FFF2-40B4-BE49-F238E27FC236}">
                <a16:creationId xmlns:a16="http://schemas.microsoft.com/office/drawing/2014/main" id="{12245CEA-AFAA-4DE4-B5E9-87D0050E8A2F}"/>
              </a:ext>
            </a:extLst>
          </p:cNvPr>
          <p:cNvSpPr/>
          <p:nvPr/>
        </p:nvSpPr>
        <p:spPr>
          <a:xfrm>
            <a:off x="5326533" y="276860"/>
            <a:ext cx="1425557" cy="110744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1</a:t>
            </a:r>
            <a:endParaRPr lang="en-US" sz="3600">
              <a:solidFill>
                <a:schemeClr val="accent1">
                  <a:lumMod val="50000"/>
                </a:schemeClr>
              </a:solidFill>
              <a:latin typeface="+mj-lt"/>
            </a:endParaRPr>
          </a:p>
        </p:txBody>
      </p:sp>
      <p:sp>
        <p:nvSpPr>
          <p:cNvPr id="33" name="Oval 32">
            <a:extLst>
              <a:ext uri="{FF2B5EF4-FFF2-40B4-BE49-F238E27FC236}">
                <a16:creationId xmlns:a16="http://schemas.microsoft.com/office/drawing/2014/main" id="{BA7EA5BF-2712-43A7-9B9B-A668F3964164}"/>
              </a:ext>
            </a:extLst>
          </p:cNvPr>
          <p:cNvSpPr/>
          <p:nvPr/>
        </p:nvSpPr>
        <p:spPr>
          <a:xfrm>
            <a:off x="3520697" y="2822575"/>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3</a:t>
            </a:r>
            <a:endParaRPr lang="en-US" sz="3600">
              <a:solidFill>
                <a:schemeClr val="accent1">
                  <a:lumMod val="50000"/>
                </a:schemeClr>
              </a:solidFill>
              <a:latin typeface="+mj-lt"/>
            </a:endParaRPr>
          </a:p>
        </p:txBody>
      </p:sp>
      <p:sp>
        <p:nvSpPr>
          <p:cNvPr id="35" name="Oval 34">
            <a:extLst>
              <a:ext uri="{FF2B5EF4-FFF2-40B4-BE49-F238E27FC236}">
                <a16:creationId xmlns:a16="http://schemas.microsoft.com/office/drawing/2014/main" id="{6C5A7C0E-B9CA-4024-A807-7FB4BF85BC97}"/>
              </a:ext>
            </a:extLst>
          </p:cNvPr>
          <p:cNvSpPr/>
          <p:nvPr/>
        </p:nvSpPr>
        <p:spPr>
          <a:xfrm>
            <a:off x="3033017" y="4120198"/>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4</a:t>
            </a:r>
            <a:endParaRPr lang="en-US" sz="3600">
              <a:solidFill>
                <a:schemeClr val="accent1">
                  <a:lumMod val="50000"/>
                </a:schemeClr>
              </a:solidFill>
              <a:latin typeface="+mj-lt"/>
            </a:endParaRPr>
          </a:p>
        </p:txBody>
      </p:sp>
      <p:sp>
        <p:nvSpPr>
          <p:cNvPr id="3" name="Slide Number Placeholder 2">
            <a:extLst>
              <a:ext uri="{FF2B5EF4-FFF2-40B4-BE49-F238E27FC236}">
                <a16:creationId xmlns:a16="http://schemas.microsoft.com/office/drawing/2014/main" id="{EA1F7EF5-BC55-47A2-B636-777D428BFD24}"/>
              </a:ext>
            </a:extLst>
          </p:cNvPr>
          <p:cNvSpPr>
            <a:spLocks noGrp="1"/>
          </p:cNvSpPr>
          <p:nvPr>
            <p:ph type="sldNum" sz="quarter" idx="12"/>
          </p:nvPr>
        </p:nvSpPr>
        <p:spPr/>
        <p:txBody>
          <a:bodyPr/>
          <a:lstStyle/>
          <a:p>
            <a:fld id="{346DD4B4-3429-43F7-8F84-2B7DCC5A8BC0}" type="slidenum">
              <a:rPr lang="en-US" smtClean="0"/>
              <a:t>2</a:t>
            </a:fld>
            <a:endParaRPr lang="en-US"/>
          </a:p>
        </p:txBody>
      </p:sp>
      <p:sp>
        <p:nvSpPr>
          <p:cNvPr id="15" name="Rectangle 14">
            <a:extLst>
              <a:ext uri="{FF2B5EF4-FFF2-40B4-BE49-F238E27FC236}">
                <a16:creationId xmlns:a16="http://schemas.microsoft.com/office/drawing/2014/main" id="{921D8BEA-BB7E-4243-A3FF-A7F2175EBDC4}"/>
              </a:ext>
            </a:extLst>
          </p:cNvPr>
          <p:cNvSpPr/>
          <p:nvPr/>
        </p:nvSpPr>
        <p:spPr>
          <a:xfrm>
            <a:off x="-502663" y="1586865"/>
            <a:ext cx="4998720" cy="10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Lịch sử</a:t>
            </a:r>
            <a:endParaRPr lang="en-US" sz="2400" b="1">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4EB1427E-7638-4444-B5C0-3430E98DD077}"/>
              </a:ext>
            </a:extLst>
          </p:cNvPr>
          <p:cNvSpPr/>
          <p:nvPr/>
        </p:nvSpPr>
        <p:spPr>
          <a:xfrm>
            <a:off x="4008377" y="1544955"/>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2</a:t>
            </a:r>
            <a:endParaRPr lang="en-US" sz="3600">
              <a:solidFill>
                <a:schemeClr val="accent1">
                  <a:lumMod val="50000"/>
                </a:schemeClr>
              </a:solidFill>
              <a:latin typeface="+mj-lt"/>
            </a:endParaRPr>
          </a:p>
        </p:txBody>
      </p:sp>
    </p:spTree>
    <p:extLst>
      <p:ext uri="{BB962C8B-B14F-4D97-AF65-F5344CB8AC3E}">
        <p14:creationId xmlns:p14="http://schemas.microsoft.com/office/powerpoint/2010/main" val="1536079588"/>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3.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3">
            <a:alphaModFix amt="42000"/>
            <a:lum/>
          </a:blip>
          <a:stretch>
            <a:fillRect/>
          </a:stretch>
        </a:blipFill>
        <a:effectLst/>
      </p:bgPr>
    </p:bg>
    <p:spTree>
      <p:nvGrpSpPr>
        <p:cNvPr id="1" name=""/>
        <p:cNvGrpSpPr/>
        <p:nvPr/>
      </p:nvGrpSpPr>
      <p:grpSpPr>
        <a:xfrm>
          <a:off x="0" y="0"/>
          <a:ext cx="0" cy="0"/>
        </a:xfrm>
      </p:grpSpPr>
      <p:sp>
        <p:nvSpPr>
          <p:cNvPr id="2" name="Rectangle 1">
            <a:extLst>
              <a:ext uri="{FF2B5EF4-FFF2-40B4-BE49-F238E27FC236}">
                <a16:creationId xmlns:a16="http://schemas.microsoft.com/office/drawing/2014/main" id="{501B53CE-9C32-4EE6-915F-8DDE94081D15}"/>
              </a:ext>
            </a:extLst>
          </p:cNvPr>
          <p:cNvSpPr/>
          <p:nvPr/>
        </p:nvSpPr>
        <p:spPr>
          <a:xfrm>
            <a:off x="-502665" y="247332"/>
            <a:ext cx="4998721" cy="101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Tổng quát</a:t>
            </a:r>
            <a:endParaRPr lang="en-US" sz="2400" b="1">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D8F7D67-B286-4401-B8EE-6956E4977F3B}"/>
              </a:ext>
            </a:extLst>
          </p:cNvPr>
          <p:cNvSpPr/>
          <p:nvPr/>
        </p:nvSpPr>
        <p:spPr>
          <a:xfrm>
            <a:off x="-226445" y="1570672"/>
            <a:ext cx="5827017" cy="10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hlinkClick r:id="rId2" action="ppaction://hlinksldjump"/>
              </a:rPr>
              <a:t>Lịch Sử</a:t>
            </a:r>
            <a:endParaRPr lang="en-US" sz="2400" b="1">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3B515B7D-ECDF-4483-9135-734EC7A8BF8C}"/>
              </a:ext>
            </a:extLst>
          </p:cNvPr>
          <p:cNvSpPr/>
          <p:nvPr/>
        </p:nvSpPr>
        <p:spPr>
          <a:xfrm>
            <a:off x="-990343" y="2841625"/>
            <a:ext cx="4998720" cy="10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So Sánh</a:t>
            </a:r>
            <a:endParaRPr lang="en-US" sz="2400" b="1">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ADA460FA-48E6-4876-A85D-77432030078F}"/>
              </a:ext>
            </a:extLst>
          </p:cNvPr>
          <p:cNvSpPr/>
          <p:nvPr/>
        </p:nvSpPr>
        <p:spPr>
          <a:xfrm>
            <a:off x="-1478023" y="4143058"/>
            <a:ext cx="4998720" cy="10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Video</a:t>
            </a:r>
          </a:p>
        </p:txBody>
      </p:sp>
      <p:sp>
        <p:nvSpPr>
          <p:cNvPr id="21" name="Rectangle 20">
            <a:extLst>
              <a:ext uri="{FF2B5EF4-FFF2-40B4-BE49-F238E27FC236}">
                <a16:creationId xmlns:a16="http://schemas.microsoft.com/office/drawing/2014/main" id="{C32A9187-5D45-4027-B8F1-D9C45168316E}"/>
              </a:ext>
            </a:extLst>
          </p:cNvPr>
          <p:cNvSpPr/>
          <p:nvPr/>
        </p:nvSpPr>
        <p:spPr>
          <a:xfrm>
            <a:off x="-2057143" y="5490211"/>
            <a:ext cx="4998720" cy="101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Bảo mật</a:t>
            </a:r>
            <a:endParaRPr lang="en-US" sz="2400" b="1">
              <a:latin typeface="Times New Roman" panose="02020603050405020304" pitchFamily="18" charset="0"/>
              <a:cs typeface="Times New Roman" panose="02020603050405020304" pitchFamily="18" charset="0"/>
            </a:endParaRPr>
          </a:p>
        </p:txBody>
      </p:sp>
      <p:sp>
        <p:nvSpPr>
          <p:cNvPr id="30" name="Oval 29">
            <a:extLst>
              <a:ext uri="{FF2B5EF4-FFF2-40B4-BE49-F238E27FC236}">
                <a16:creationId xmlns:a16="http://schemas.microsoft.com/office/drawing/2014/main" id="{2814FA53-E8EE-4577-9E55-EF61D7477A3B}"/>
              </a:ext>
            </a:extLst>
          </p:cNvPr>
          <p:cNvSpPr/>
          <p:nvPr/>
        </p:nvSpPr>
        <p:spPr>
          <a:xfrm>
            <a:off x="2464057" y="5463541"/>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5</a:t>
            </a:r>
            <a:endParaRPr lang="en-US" sz="3600">
              <a:solidFill>
                <a:schemeClr val="accent1">
                  <a:lumMod val="50000"/>
                </a:schemeClr>
              </a:solidFill>
              <a:latin typeface="+mj-lt"/>
            </a:endParaRPr>
          </a:p>
        </p:txBody>
      </p:sp>
      <p:sp>
        <p:nvSpPr>
          <p:cNvPr id="31" name="Rectangle 30">
            <a:extLst>
              <a:ext uri="{FF2B5EF4-FFF2-40B4-BE49-F238E27FC236}">
                <a16:creationId xmlns:a16="http://schemas.microsoft.com/office/drawing/2014/main" id="{E5120D8E-A21E-440E-BE52-21A9F0D9FFA5}"/>
              </a:ext>
            </a:extLst>
          </p:cNvPr>
          <p:cNvSpPr/>
          <p:nvPr/>
        </p:nvSpPr>
        <p:spPr>
          <a:xfrm>
            <a:off x="6591429" y="2602865"/>
            <a:ext cx="3855976" cy="830997"/>
          </a:xfrm>
          <a:prstGeom prst="rect">
            <a:avLst/>
          </a:prstGeom>
        </p:spPr>
        <p:txBody>
          <a:bodyPr wrap="square">
            <a:spAutoFit/>
          </a:bodyPr>
          <a:lstStyle/>
          <a:p>
            <a:pPr algn="ctr"/>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Chatbot Al</a:t>
            </a:r>
          </a:p>
        </p:txBody>
      </p:sp>
      <p:sp>
        <p:nvSpPr>
          <p:cNvPr id="32" name="Oval 31">
            <a:extLst>
              <a:ext uri="{FF2B5EF4-FFF2-40B4-BE49-F238E27FC236}">
                <a16:creationId xmlns:a16="http://schemas.microsoft.com/office/drawing/2014/main" id="{12245CEA-AFAA-4DE4-B5E9-87D0050E8A2F}"/>
              </a:ext>
            </a:extLst>
          </p:cNvPr>
          <p:cNvSpPr/>
          <p:nvPr/>
        </p:nvSpPr>
        <p:spPr>
          <a:xfrm>
            <a:off x="4018536" y="216852"/>
            <a:ext cx="1300480" cy="110744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1</a:t>
            </a:r>
            <a:endParaRPr lang="en-US" sz="3600">
              <a:solidFill>
                <a:schemeClr val="accent1">
                  <a:lumMod val="50000"/>
                </a:schemeClr>
              </a:solidFill>
              <a:latin typeface="+mj-lt"/>
            </a:endParaRPr>
          </a:p>
        </p:txBody>
      </p:sp>
      <p:sp>
        <p:nvSpPr>
          <p:cNvPr id="33" name="Oval 32">
            <a:extLst>
              <a:ext uri="{FF2B5EF4-FFF2-40B4-BE49-F238E27FC236}">
                <a16:creationId xmlns:a16="http://schemas.microsoft.com/office/drawing/2014/main" id="{BA7EA5BF-2712-43A7-9B9B-A668F3964164}"/>
              </a:ext>
            </a:extLst>
          </p:cNvPr>
          <p:cNvSpPr/>
          <p:nvPr/>
        </p:nvSpPr>
        <p:spPr>
          <a:xfrm>
            <a:off x="3520697" y="2822575"/>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3</a:t>
            </a:r>
            <a:endParaRPr lang="en-US" sz="3600">
              <a:solidFill>
                <a:schemeClr val="accent1">
                  <a:lumMod val="50000"/>
                </a:schemeClr>
              </a:solidFill>
              <a:latin typeface="+mj-lt"/>
            </a:endParaRPr>
          </a:p>
        </p:txBody>
      </p:sp>
      <p:sp>
        <p:nvSpPr>
          <p:cNvPr id="34" name="Oval 33">
            <a:extLst>
              <a:ext uri="{FF2B5EF4-FFF2-40B4-BE49-F238E27FC236}">
                <a16:creationId xmlns:a16="http://schemas.microsoft.com/office/drawing/2014/main" id="{98A6A455-A1CD-4FE0-9428-20E771B369AC}"/>
              </a:ext>
            </a:extLst>
          </p:cNvPr>
          <p:cNvSpPr/>
          <p:nvPr/>
        </p:nvSpPr>
        <p:spPr>
          <a:xfrm>
            <a:off x="5112892" y="1528762"/>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2</a:t>
            </a:r>
            <a:endParaRPr lang="en-US" sz="3600">
              <a:solidFill>
                <a:schemeClr val="accent1">
                  <a:lumMod val="50000"/>
                </a:schemeClr>
              </a:solidFill>
              <a:latin typeface="+mj-lt"/>
            </a:endParaRPr>
          </a:p>
        </p:txBody>
      </p:sp>
      <p:sp>
        <p:nvSpPr>
          <p:cNvPr id="35" name="Oval 34">
            <a:extLst>
              <a:ext uri="{FF2B5EF4-FFF2-40B4-BE49-F238E27FC236}">
                <a16:creationId xmlns:a16="http://schemas.microsoft.com/office/drawing/2014/main" id="{6C5A7C0E-B9CA-4024-A807-7FB4BF85BC97}"/>
              </a:ext>
            </a:extLst>
          </p:cNvPr>
          <p:cNvSpPr/>
          <p:nvPr/>
        </p:nvSpPr>
        <p:spPr>
          <a:xfrm>
            <a:off x="3033017" y="4120198"/>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4</a:t>
            </a:r>
            <a:endParaRPr lang="en-US" sz="3600">
              <a:solidFill>
                <a:schemeClr val="accent1">
                  <a:lumMod val="50000"/>
                </a:schemeClr>
              </a:solidFill>
              <a:latin typeface="+mj-lt"/>
            </a:endParaRPr>
          </a:p>
        </p:txBody>
      </p:sp>
      <p:sp>
        <p:nvSpPr>
          <p:cNvPr id="3" name="Slide Number Placeholder 2">
            <a:extLst>
              <a:ext uri="{FF2B5EF4-FFF2-40B4-BE49-F238E27FC236}">
                <a16:creationId xmlns:a16="http://schemas.microsoft.com/office/drawing/2014/main" id="{8E6E29AF-6766-4012-8FE1-47BE4039FF3E}"/>
              </a:ext>
            </a:extLst>
          </p:cNvPr>
          <p:cNvSpPr>
            <a:spLocks noGrp="1"/>
          </p:cNvSpPr>
          <p:nvPr>
            <p:ph type="sldNum" sz="quarter" idx="12"/>
          </p:nvPr>
        </p:nvSpPr>
        <p:spPr/>
        <p:txBody>
          <a:bodyPr/>
          <a:lstStyle/>
          <a:p>
            <a:fld id="{346DD4B4-3429-43F7-8F84-2B7DCC5A8BC0}" type="slidenum">
              <a:rPr lang="en-US" smtClean="0"/>
              <a:t>3</a:t>
            </a:fld>
            <a:endParaRPr lang="en-US"/>
          </a:p>
        </p:txBody>
      </p:sp>
    </p:spTree>
    <p:extLst>
      <p:ext uri="{BB962C8B-B14F-4D97-AF65-F5344CB8AC3E}">
        <p14:creationId xmlns:p14="http://schemas.microsoft.com/office/powerpoint/2010/main" val="1855698822"/>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4.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3">
            <a:alphaModFix amt="42000"/>
            <a:lum/>
          </a:blip>
          <a:stretch>
            <a:fillRect/>
          </a:stretch>
        </a:blipFill>
        <a:effectLst/>
      </p:bgPr>
    </p:bg>
    <p:spTree>
      <p:nvGrpSpPr>
        <p:cNvPr id="1" name=""/>
        <p:cNvGrpSpPr/>
        <p:nvPr/>
      </p:nvGrpSpPr>
      <p:grpSpPr>
        <a:xfrm>
          <a:off x="0" y="0"/>
          <a:ext cx="0" cy="0"/>
        </a:xfrm>
      </p:grpSpPr>
      <p:sp>
        <p:nvSpPr>
          <p:cNvPr id="2" name="Rectangle 1">
            <a:extLst>
              <a:ext uri="{FF2B5EF4-FFF2-40B4-BE49-F238E27FC236}">
                <a16:creationId xmlns:a16="http://schemas.microsoft.com/office/drawing/2014/main" id="{501B53CE-9C32-4EE6-915F-8DDE94081D15}"/>
              </a:ext>
            </a:extLst>
          </p:cNvPr>
          <p:cNvSpPr/>
          <p:nvPr/>
        </p:nvSpPr>
        <p:spPr>
          <a:xfrm>
            <a:off x="-502665" y="247332"/>
            <a:ext cx="4998721" cy="101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Tổng quát</a:t>
            </a:r>
            <a:endParaRPr lang="en-US" sz="2400" b="1">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D8F7D67-B286-4401-B8EE-6956E4977F3B}"/>
              </a:ext>
            </a:extLst>
          </p:cNvPr>
          <p:cNvSpPr/>
          <p:nvPr/>
        </p:nvSpPr>
        <p:spPr>
          <a:xfrm>
            <a:off x="-502665" y="1559718"/>
            <a:ext cx="4998721" cy="10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Lịch Sử</a:t>
            </a:r>
            <a:endParaRPr lang="en-US" sz="2400" b="1">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3B515B7D-ECDF-4483-9135-734EC7A8BF8C}"/>
              </a:ext>
            </a:extLst>
          </p:cNvPr>
          <p:cNvSpPr/>
          <p:nvPr/>
        </p:nvSpPr>
        <p:spPr>
          <a:xfrm>
            <a:off x="-521777" y="2874248"/>
            <a:ext cx="6065520" cy="10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hlinkClick r:id="rId2" action="ppaction://hlinksldjump"/>
              </a:rPr>
              <a:t>So Sánh</a:t>
            </a:r>
            <a:endParaRPr lang="en-US" sz="2400" b="1">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ADA460FA-48E6-4876-A85D-77432030078F}"/>
              </a:ext>
            </a:extLst>
          </p:cNvPr>
          <p:cNvSpPr/>
          <p:nvPr/>
        </p:nvSpPr>
        <p:spPr>
          <a:xfrm>
            <a:off x="-1478023" y="4143058"/>
            <a:ext cx="4998720" cy="10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Video</a:t>
            </a:r>
          </a:p>
        </p:txBody>
      </p:sp>
      <p:sp>
        <p:nvSpPr>
          <p:cNvPr id="21" name="Rectangle 20">
            <a:extLst>
              <a:ext uri="{FF2B5EF4-FFF2-40B4-BE49-F238E27FC236}">
                <a16:creationId xmlns:a16="http://schemas.microsoft.com/office/drawing/2014/main" id="{C32A9187-5D45-4027-B8F1-D9C45168316E}"/>
              </a:ext>
            </a:extLst>
          </p:cNvPr>
          <p:cNvSpPr/>
          <p:nvPr/>
        </p:nvSpPr>
        <p:spPr>
          <a:xfrm>
            <a:off x="-2057143" y="5490211"/>
            <a:ext cx="4998720" cy="101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Bảo mật</a:t>
            </a:r>
            <a:endParaRPr lang="en-US" sz="2400" b="1">
              <a:latin typeface="Times New Roman" panose="02020603050405020304" pitchFamily="18" charset="0"/>
              <a:cs typeface="Times New Roman" panose="02020603050405020304" pitchFamily="18" charset="0"/>
            </a:endParaRPr>
          </a:p>
        </p:txBody>
      </p:sp>
      <p:sp>
        <p:nvSpPr>
          <p:cNvPr id="30" name="Oval 29">
            <a:extLst>
              <a:ext uri="{FF2B5EF4-FFF2-40B4-BE49-F238E27FC236}">
                <a16:creationId xmlns:a16="http://schemas.microsoft.com/office/drawing/2014/main" id="{2814FA53-E8EE-4577-9E55-EF61D7477A3B}"/>
              </a:ext>
            </a:extLst>
          </p:cNvPr>
          <p:cNvSpPr/>
          <p:nvPr/>
        </p:nvSpPr>
        <p:spPr>
          <a:xfrm>
            <a:off x="2464057" y="5463541"/>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5</a:t>
            </a:r>
            <a:endParaRPr lang="en-US" sz="3600">
              <a:solidFill>
                <a:schemeClr val="accent1">
                  <a:lumMod val="50000"/>
                </a:schemeClr>
              </a:solidFill>
              <a:latin typeface="+mj-lt"/>
            </a:endParaRPr>
          </a:p>
        </p:txBody>
      </p:sp>
      <p:sp>
        <p:nvSpPr>
          <p:cNvPr id="31" name="Rectangle 30">
            <a:extLst>
              <a:ext uri="{FF2B5EF4-FFF2-40B4-BE49-F238E27FC236}">
                <a16:creationId xmlns:a16="http://schemas.microsoft.com/office/drawing/2014/main" id="{E5120D8E-A21E-440E-BE52-21A9F0D9FFA5}"/>
              </a:ext>
            </a:extLst>
          </p:cNvPr>
          <p:cNvSpPr/>
          <p:nvPr/>
        </p:nvSpPr>
        <p:spPr>
          <a:xfrm>
            <a:off x="6591429" y="2602865"/>
            <a:ext cx="3855976" cy="830997"/>
          </a:xfrm>
          <a:prstGeom prst="rect">
            <a:avLst/>
          </a:prstGeom>
        </p:spPr>
        <p:txBody>
          <a:bodyPr wrap="square">
            <a:spAutoFit/>
          </a:bodyPr>
          <a:lstStyle/>
          <a:p>
            <a:pPr algn="ctr"/>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Chatbot Al</a:t>
            </a:r>
          </a:p>
        </p:txBody>
      </p:sp>
      <p:sp>
        <p:nvSpPr>
          <p:cNvPr id="32" name="Oval 31">
            <a:extLst>
              <a:ext uri="{FF2B5EF4-FFF2-40B4-BE49-F238E27FC236}">
                <a16:creationId xmlns:a16="http://schemas.microsoft.com/office/drawing/2014/main" id="{12245CEA-AFAA-4DE4-B5E9-87D0050E8A2F}"/>
              </a:ext>
            </a:extLst>
          </p:cNvPr>
          <p:cNvSpPr/>
          <p:nvPr/>
        </p:nvSpPr>
        <p:spPr>
          <a:xfrm>
            <a:off x="4018536" y="216852"/>
            <a:ext cx="1300480" cy="110744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1</a:t>
            </a:r>
            <a:endParaRPr lang="en-US" sz="3600">
              <a:solidFill>
                <a:schemeClr val="accent1">
                  <a:lumMod val="50000"/>
                </a:schemeClr>
              </a:solidFill>
              <a:latin typeface="+mj-lt"/>
            </a:endParaRPr>
          </a:p>
        </p:txBody>
      </p:sp>
      <p:sp>
        <p:nvSpPr>
          <p:cNvPr id="33" name="Oval 32">
            <a:extLst>
              <a:ext uri="{FF2B5EF4-FFF2-40B4-BE49-F238E27FC236}">
                <a16:creationId xmlns:a16="http://schemas.microsoft.com/office/drawing/2014/main" id="{BA7EA5BF-2712-43A7-9B9B-A668F3964164}"/>
              </a:ext>
            </a:extLst>
          </p:cNvPr>
          <p:cNvSpPr/>
          <p:nvPr/>
        </p:nvSpPr>
        <p:spPr>
          <a:xfrm>
            <a:off x="4937760" y="2855198"/>
            <a:ext cx="1300481"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3</a:t>
            </a:r>
            <a:endParaRPr lang="en-US" sz="3600">
              <a:solidFill>
                <a:schemeClr val="accent1">
                  <a:lumMod val="50000"/>
                </a:schemeClr>
              </a:solidFill>
              <a:latin typeface="+mj-lt"/>
            </a:endParaRPr>
          </a:p>
        </p:txBody>
      </p:sp>
      <p:sp>
        <p:nvSpPr>
          <p:cNvPr id="34" name="Oval 33">
            <a:extLst>
              <a:ext uri="{FF2B5EF4-FFF2-40B4-BE49-F238E27FC236}">
                <a16:creationId xmlns:a16="http://schemas.microsoft.com/office/drawing/2014/main" id="{98A6A455-A1CD-4FE0-9428-20E771B369AC}"/>
              </a:ext>
            </a:extLst>
          </p:cNvPr>
          <p:cNvSpPr/>
          <p:nvPr/>
        </p:nvSpPr>
        <p:spPr>
          <a:xfrm>
            <a:off x="4008376" y="1517808"/>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2</a:t>
            </a:r>
            <a:endParaRPr lang="en-US" sz="3600">
              <a:solidFill>
                <a:schemeClr val="accent1">
                  <a:lumMod val="50000"/>
                </a:schemeClr>
              </a:solidFill>
              <a:latin typeface="+mj-lt"/>
            </a:endParaRPr>
          </a:p>
        </p:txBody>
      </p:sp>
      <p:sp>
        <p:nvSpPr>
          <p:cNvPr id="35" name="Oval 34">
            <a:extLst>
              <a:ext uri="{FF2B5EF4-FFF2-40B4-BE49-F238E27FC236}">
                <a16:creationId xmlns:a16="http://schemas.microsoft.com/office/drawing/2014/main" id="{6C5A7C0E-B9CA-4024-A807-7FB4BF85BC97}"/>
              </a:ext>
            </a:extLst>
          </p:cNvPr>
          <p:cNvSpPr/>
          <p:nvPr/>
        </p:nvSpPr>
        <p:spPr>
          <a:xfrm>
            <a:off x="3033017" y="4120198"/>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4</a:t>
            </a:r>
            <a:endParaRPr lang="en-US" sz="3600">
              <a:solidFill>
                <a:schemeClr val="accent1">
                  <a:lumMod val="50000"/>
                </a:schemeClr>
              </a:solidFill>
              <a:latin typeface="+mj-lt"/>
            </a:endParaRPr>
          </a:p>
        </p:txBody>
      </p:sp>
      <p:sp>
        <p:nvSpPr>
          <p:cNvPr id="3" name="Slide Number Placeholder 2">
            <a:extLst>
              <a:ext uri="{FF2B5EF4-FFF2-40B4-BE49-F238E27FC236}">
                <a16:creationId xmlns:a16="http://schemas.microsoft.com/office/drawing/2014/main" id="{77D72DC6-5009-4311-9D78-1EC13504ED22}"/>
              </a:ext>
            </a:extLst>
          </p:cNvPr>
          <p:cNvSpPr>
            <a:spLocks noGrp="1"/>
          </p:cNvSpPr>
          <p:nvPr>
            <p:ph type="sldNum" sz="quarter" idx="12"/>
          </p:nvPr>
        </p:nvSpPr>
        <p:spPr/>
        <p:txBody>
          <a:bodyPr/>
          <a:lstStyle/>
          <a:p>
            <a:fld id="{346DD4B4-3429-43F7-8F84-2B7DCC5A8BC0}" type="slidenum">
              <a:rPr lang="en-US" smtClean="0"/>
              <a:t>4</a:t>
            </a:fld>
            <a:endParaRPr lang="en-US"/>
          </a:p>
        </p:txBody>
      </p:sp>
    </p:spTree>
    <p:extLst>
      <p:ext uri="{BB962C8B-B14F-4D97-AF65-F5344CB8AC3E}">
        <p14:creationId xmlns:p14="http://schemas.microsoft.com/office/powerpoint/2010/main" val="784772353"/>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5.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3">
            <a:alphaModFix amt="42000"/>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xfrm>
      </p:grpSpPr>
      <p:sp>
        <p:nvSpPr>
          <p:cNvPr id="2" name="Rectangle 1">
            <a:extLst>
              <a:ext uri="{FF2B5EF4-FFF2-40B4-BE49-F238E27FC236}">
                <a16:creationId xmlns:a16="http://schemas.microsoft.com/office/drawing/2014/main" id="{501B53CE-9C32-4EE6-915F-8DDE94081D15}"/>
              </a:ext>
            </a:extLst>
          </p:cNvPr>
          <p:cNvSpPr/>
          <p:nvPr/>
        </p:nvSpPr>
        <p:spPr>
          <a:xfrm>
            <a:off x="-502665" y="247332"/>
            <a:ext cx="4998721" cy="101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Tổng quát</a:t>
            </a:r>
            <a:endParaRPr lang="en-US" sz="2400" b="1">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D8F7D67-B286-4401-B8EE-6956E4977F3B}"/>
              </a:ext>
            </a:extLst>
          </p:cNvPr>
          <p:cNvSpPr/>
          <p:nvPr/>
        </p:nvSpPr>
        <p:spPr>
          <a:xfrm>
            <a:off x="-502665" y="1559718"/>
            <a:ext cx="4998721" cy="10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Lịch Sử</a:t>
            </a:r>
            <a:endParaRPr lang="en-US" sz="2400" b="1">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3B515B7D-ECDF-4483-9135-734EC7A8BF8C}"/>
              </a:ext>
            </a:extLst>
          </p:cNvPr>
          <p:cNvSpPr/>
          <p:nvPr/>
        </p:nvSpPr>
        <p:spPr>
          <a:xfrm>
            <a:off x="-502665" y="2855198"/>
            <a:ext cx="5127182" cy="10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So Sánh</a:t>
            </a:r>
            <a:endParaRPr lang="en-US" sz="2400" b="1">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ADA460FA-48E6-4876-A85D-77432030078F}"/>
              </a:ext>
            </a:extLst>
          </p:cNvPr>
          <p:cNvSpPr/>
          <p:nvPr/>
        </p:nvSpPr>
        <p:spPr>
          <a:xfrm>
            <a:off x="-274320" y="4113649"/>
            <a:ext cx="5694937" cy="10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hlinkClick r:id="rId2" action="ppaction://hlinksldjump"/>
              </a:rPr>
              <a:t>Video</a:t>
            </a:r>
            <a:endParaRPr lang="en-US" sz="2400" b="1">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C32A9187-5D45-4027-B8F1-D9C45168316E}"/>
              </a:ext>
            </a:extLst>
          </p:cNvPr>
          <p:cNvSpPr/>
          <p:nvPr/>
        </p:nvSpPr>
        <p:spPr>
          <a:xfrm>
            <a:off x="-2057143" y="5490211"/>
            <a:ext cx="4998720" cy="101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Bảo mật</a:t>
            </a:r>
            <a:endParaRPr lang="en-US" sz="2400" b="1">
              <a:latin typeface="Times New Roman" panose="02020603050405020304" pitchFamily="18" charset="0"/>
              <a:cs typeface="Times New Roman" panose="02020603050405020304" pitchFamily="18" charset="0"/>
            </a:endParaRPr>
          </a:p>
        </p:txBody>
      </p:sp>
      <p:sp>
        <p:nvSpPr>
          <p:cNvPr id="30" name="Oval 29">
            <a:extLst>
              <a:ext uri="{FF2B5EF4-FFF2-40B4-BE49-F238E27FC236}">
                <a16:creationId xmlns:a16="http://schemas.microsoft.com/office/drawing/2014/main" id="{2814FA53-E8EE-4577-9E55-EF61D7477A3B}"/>
              </a:ext>
            </a:extLst>
          </p:cNvPr>
          <p:cNvSpPr/>
          <p:nvPr/>
        </p:nvSpPr>
        <p:spPr>
          <a:xfrm>
            <a:off x="2464057" y="5463541"/>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5</a:t>
            </a:r>
            <a:endParaRPr lang="en-US" sz="3600">
              <a:solidFill>
                <a:schemeClr val="accent1">
                  <a:lumMod val="50000"/>
                </a:schemeClr>
              </a:solidFill>
              <a:latin typeface="+mj-lt"/>
            </a:endParaRPr>
          </a:p>
        </p:txBody>
      </p:sp>
      <p:sp>
        <p:nvSpPr>
          <p:cNvPr id="31" name="Rectangle 30">
            <a:extLst>
              <a:ext uri="{FF2B5EF4-FFF2-40B4-BE49-F238E27FC236}">
                <a16:creationId xmlns:a16="http://schemas.microsoft.com/office/drawing/2014/main" id="{E5120D8E-A21E-440E-BE52-21A9F0D9FFA5}"/>
              </a:ext>
            </a:extLst>
          </p:cNvPr>
          <p:cNvSpPr/>
          <p:nvPr/>
        </p:nvSpPr>
        <p:spPr>
          <a:xfrm>
            <a:off x="6591429" y="2602865"/>
            <a:ext cx="3855976" cy="830997"/>
          </a:xfrm>
          <a:prstGeom prst="rect">
            <a:avLst/>
          </a:prstGeom>
        </p:spPr>
        <p:txBody>
          <a:bodyPr wrap="square">
            <a:spAutoFit/>
          </a:bodyPr>
          <a:lstStyle/>
          <a:p>
            <a:pPr algn="ctr"/>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Chatbot Al</a:t>
            </a:r>
          </a:p>
        </p:txBody>
      </p:sp>
      <p:sp>
        <p:nvSpPr>
          <p:cNvPr id="32" name="Oval 31">
            <a:extLst>
              <a:ext uri="{FF2B5EF4-FFF2-40B4-BE49-F238E27FC236}">
                <a16:creationId xmlns:a16="http://schemas.microsoft.com/office/drawing/2014/main" id="{12245CEA-AFAA-4DE4-B5E9-87D0050E8A2F}"/>
              </a:ext>
            </a:extLst>
          </p:cNvPr>
          <p:cNvSpPr/>
          <p:nvPr/>
        </p:nvSpPr>
        <p:spPr>
          <a:xfrm>
            <a:off x="4018536" y="216852"/>
            <a:ext cx="1300480" cy="110744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1</a:t>
            </a:r>
            <a:endParaRPr lang="en-US" sz="3600">
              <a:solidFill>
                <a:schemeClr val="accent1">
                  <a:lumMod val="50000"/>
                </a:schemeClr>
              </a:solidFill>
              <a:latin typeface="+mj-lt"/>
            </a:endParaRPr>
          </a:p>
        </p:txBody>
      </p:sp>
      <p:sp>
        <p:nvSpPr>
          <p:cNvPr id="33" name="Oval 32">
            <a:extLst>
              <a:ext uri="{FF2B5EF4-FFF2-40B4-BE49-F238E27FC236}">
                <a16:creationId xmlns:a16="http://schemas.microsoft.com/office/drawing/2014/main" id="{BA7EA5BF-2712-43A7-9B9B-A668F3964164}"/>
              </a:ext>
            </a:extLst>
          </p:cNvPr>
          <p:cNvSpPr/>
          <p:nvPr/>
        </p:nvSpPr>
        <p:spPr>
          <a:xfrm>
            <a:off x="4018536" y="2836148"/>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3</a:t>
            </a:r>
            <a:endParaRPr lang="en-US" sz="3600">
              <a:solidFill>
                <a:schemeClr val="accent1">
                  <a:lumMod val="50000"/>
                </a:schemeClr>
              </a:solidFill>
              <a:latin typeface="+mj-lt"/>
            </a:endParaRPr>
          </a:p>
        </p:txBody>
      </p:sp>
      <p:sp>
        <p:nvSpPr>
          <p:cNvPr id="34" name="Oval 33">
            <a:extLst>
              <a:ext uri="{FF2B5EF4-FFF2-40B4-BE49-F238E27FC236}">
                <a16:creationId xmlns:a16="http://schemas.microsoft.com/office/drawing/2014/main" id="{98A6A455-A1CD-4FE0-9428-20E771B369AC}"/>
              </a:ext>
            </a:extLst>
          </p:cNvPr>
          <p:cNvSpPr/>
          <p:nvPr/>
        </p:nvSpPr>
        <p:spPr>
          <a:xfrm>
            <a:off x="4008376" y="1517808"/>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2</a:t>
            </a:r>
            <a:endParaRPr lang="en-US" sz="3600">
              <a:solidFill>
                <a:schemeClr val="accent1">
                  <a:lumMod val="50000"/>
                </a:schemeClr>
              </a:solidFill>
              <a:latin typeface="+mj-lt"/>
            </a:endParaRPr>
          </a:p>
        </p:txBody>
      </p:sp>
      <p:sp>
        <p:nvSpPr>
          <p:cNvPr id="35" name="Oval 34">
            <a:extLst>
              <a:ext uri="{FF2B5EF4-FFF2-40B4-BE49-F238E27FC236}">
                <a16:creationId xmlns:a16="http://schemas.microsoft.com/office/drawing/2014/main" id="{6C5A7C0E-B9CA-4024-A807-7FB4BF85BC97}"/>
              </a:ext>
            </a:extLst>
          </p:cNvPr>
          <p:cNvSpPr/>
          <p:nvPr/>
        </p:nvSpPr>
        <p:spPr>
          <a:xfrm>
            <a:off x="4932937" y="4090789"/>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4</a:t>
            </a:r>
            <a:endParaRPr lang="en-US" sz="3600">
              <a:solidFill>
                <a:schemeClr val="accent1">
                  <a:lumMod val="50000"/>
                </a:schemeClr>
              </a:solidFill>
              <a:latin typeface="+mj-lt"/>
            </a:endParaRPr>
          </a:p>
        </p:txBody>
      </p:sp>
      <p:sp>
        <p:nvSpPr>
          <p:cNvPr id="3" name="Slide Number Placeholder 2">
            <a:extLst>
              <a:ext uri="{FF2B5EF4-FFF2-40B4-BE49-F238E27FC236}">
                <a16:creationId xmlns:a16="http://schemas.microsoft.com/office/drawing/2014/main" id="{AE57844C-E3C3-4567-81B4-508158B85038}"/>
              </a:ext>
            </a:extLst>
          </p:cNvPr>
          <p:cNvSpPr>
            <a:spLocks noGrp="1"/>
          </p:cNvSpPr>
          <p:nvPr>
            <p:ph type="sldNum" sz="quarter" idx="12"/>
          </p:nvPr>
        </p:nvSpPr>
        <p:spPr/>
        <p:txBody>
          <a:bodyPr/>
          <a:lstStyle/>
          <a:p>
            <a:fld id="{346DD4B4-3429-43F7-8F84-2B7DCC5A8BC0}" type="slidenum">
              <a:rPr lang="en-US" smtClean="0"/>
              <a:t>5</a:t>
            </a:fld>
            <a:endParaRPr lang="en-US"/>
          </a:p>
        </p:txBody>
      </p:sp>
    </p:spTree>
    <p:extLst>
      <p:ext uri="{BB962C8B-B14F-4D97-AF65-F5344CB8AC3E}">
        <p14:creationId xmlns:p14="http://schemas.microsoft.com/office/powerpoint/2010/main" val="596404513"/>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6.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3">
            <a:alphaModFix amt="42000"/>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xfrm>
      </p:grpSpPr>
      <p:sp>
        <p:nvSpPr>
          <p:cNvPr id="2" name="Rectangle 1">
            <a:extLst>
              <a:ext uri="{FF2B5EF4-FFF2-40B4-BE49-F238E27FC236}">
                <a16:creationId xmlns:a16="http://schemas.microsoft.com/office/drawing/2014/main" id="{501B53CE-9C32-4EE6-915F-8DDE94081D15}"/>
              </a:ext>
            </a:extLst>
          </p:cNvPr>
          <p:cNvSpPr/>
          <p:nvPr/>
        </p:nvSpPr>
        <p:spPr>
          <a:xfrm>
            <a:off x="-502665" y="247332"/>
            <a:ext cx="4998721" cy="101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Tổng quát</a:t>
            </a:r>
            <a:endParaRPr lang="en-US" sz="2400" b="1">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D8F7D67-B286-4401-B8EE-6956E4977F3B}"/>
              </a:ext>
            </a:extLst>
          </p:cNvPr>
          <p:cNvSpPr/>
          <p:nvPr/>
        </p:nvSpPr>
        <p:spPr>
          <a:xfrm>
            <a:off x="-502665" y="1559718"/>
            <a:ext cx="4998721" cy="10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Lịch sử</a:t>
            </a:r>
            <a:endParaRPr lang="en-US" sz="2400" b="1">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3B515B7D-ECDF-4483-9135-734EC7A8BF8C}"/>
              </a:ext>
            </a:extLst>
          </p:cNvPr>
          <p:cNvSpPr/>
          <p:nvPr/>
        </p:nvSpPr>
        <p:spPr>
          <a:xfrm>
            <a:off x="-502665" y="2855198"/>
            <a:ext cx="5127182" cy="10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So Sánh</a:t>
            </a:r>
            <a:endParaRPr lang="en-US" sz="2400" b="1">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ADA460FA-48E6-4876-A85D-77432030078F}"/>
              </a:ext>
            </a:extLst>
          </p:cNvPr>
          <p:cNvSpPr/>
          <p:nvPr/>
        </p:nvSpPr>
        <p:spPr>
          <a:xfrm>
            <a:off x="-631126" y="4149844"/>
            <a:ext cx="5127182" cy="10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Video</a:t>
            </a:r>
          </a:p>
        </p:txBody>
      </p:sp>
      <p:sp>
        <p:nvSpPr>
          <p:cNvPr id="21" name="Rectangle 20">
            <a:extLst>
              <a:ext uri="{FF2B5EF4-FFF2-40B4-BE49-F238E27FC236}">
                <a16:creationId xmlns:a16="http://schemas.microsoft.com/office/drawing/2014/main" id="{C32A9187-5D45-4027-B8F1-D9C45168316E}"/>
              </a:ext>
            </a:extLst>
          </p:cNvPr>
          <p:cNvSpPr/>
          <p:nvPr/>
        </p:nvSpPr>
        <p:spPr>
          <a:xfrm>
            <a:off x="-162560" y="5417820"/>
            <a:ext cx="5718874" cy="101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hlinkClick r:id="rId2" action="ppaction://hlinksldjump"/>
              </a:rPr>
              <a:t>Bảo mật</a:t>
            </a:r>
            <a:endParaRPr lang="en-US" sz="2400" b="1">
              <a:latin typeface="Times New Roman" panose="02020603050405020304" pitchFamily="18" charset="0"/>
              <a:cs typeface="Times New Roman" panose="02020603050405020304" pitchFamily="18" charset="0"/>
            </a:endParaRPr>
          </a:p>
        </p:txBody>
      </p:sp>
      <p:sp>
        <p:nvSpPr>
          <p:cNvPr id="30" name="Oval 29">
            <a:extLst>
              <a:ext uri="{FF2B5EF4-FFF2-40B4-BE49-F238E27FC236}">
                <a16:creationId xmlns:a16="http://schemas.microsoft.com/office/drawing/2014/main" id="{2814FA53-E8EE-4577-9E55-EF61D7477A3B}"/>
              </a:ext>
            </a:extLst>
          </p:cNvPr>
          <p:cNvSpPr/>
          <p:nvPr/>
        </p:nvSpPr>
        <p:spPr>
          <a:xfrm>
            <a:off x="4891437" y="5391150"/>
            <a:ext cx="1487837"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5</a:t>
            </a:r>
            <a:endParaRPr lang="en-US" sz="3600">
              <a:solidFill>
                <a:schemeClr val="accent1">
                  <a:lumMod val="50000"/>
                </a:schemeClr>
              </a:solidFill>
              <a:latin typeface="+mj-lt"/>
            </a:endParaRPr>
          </a:p>
        </p:txBody>
      </p:sp>
      <p:sp>
        <p:nvSpPr>
          <p:cNvPr id="31" name="Rectangle 30">
            <a:extLst>
              <a:ext uri="{FF2B5EF4-FFF2-40B4-BE49-F238E27FC236}">
                <a16:creationId xmlns:a16="http://schemas.microsoft.com/office/drawing/2014/main" id="{E5120D8E-A21E-440E-BE52-21A9F0D9FFA5}"/>
              </a:ext>
            </a:extLst>
          </p:cNvPr>
          <p:cNvSpPr/>
          <p:nvPr/>
        </p:nvSpPr>
        <p:spPr>
          <a:xfrm>
            <a:off x="6591429" y="2602865"/>
            <a:ext cx="3855976" cy="830997"/>
          </a:xfrm>
          <a:prstGeom prst="rect">
            <a:avLst/>
          </a:prstGeom>
        </p:spPr>
        <p:txBody>
          <a:bodyPr wrap="square">
            <a:spAutoFit/>
          </a:bodyPr>
          <a:lstStyle/>
          <a:p>
            <a:pPr algn="ctr"/>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Chatbot Al</a:t>
            </a:r>
          </a:p>
        </p:txBody>
      </p:sp>
      <p:sp>
        <p:nvSpPr>
          <p:cNvPr id="32" name="Oval 31">
            <a:extLst>
              <a:ext uri="{FF2B5EF4-FFF2-40B4-BE49-F238E27FC236}">
                <a16:creationId xmlns:a16="http://schemas.microsoft.com/office/drawing/2014/main" id="{12245CEA-AFAA-4DE4-B5E9-87D0050E8A2F}"/>
              </a:ext>
            </a:extLst>
          </p:cNvPr>
          <p:cNvSpPr/>
          <p:nvPr/>
        </p:nvSpPr>
        <p:spPr>
          <a:xfrm>
            <a:off x="4018536" y="216852"/>
            <a:ext cx="1300480" cy="110744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1</a:t>
            </a:r>
            <a:endParaRPr lang="en-US" sz="3600">
              <a:solidFill>
                <a:schemeClr val="accent1">
                  <a:lumMod val="50000"/>
                </a:schemeClr>
              </a:solidFill>
              <a:latin typeface="+mj-lt"/>
            </a:endParaRPr>
          </a:p>
        </p:txBody>
      </p:sp>
      <p:sp>
        <p:nvSpPr>
          <p:cNvPr id="33" name="Oval 32">
            <a:extLst>
              <a:ext uri="{FF2B5EF4-FFF2-40B4-BE49-F238E27FC236}">
                <a16:creationId xmlns:a16="http://schemas.microsoft.com/office/drawing/2014/main" id="{BA7EA5BF-2712-43A7-9B9B-A668F3964164}"/>
              </a:ext>
            </a:extLst>
          </p:cNvPr>
          <p:cNvSpPr/>
          <p:nvPr/>
        </p:nvSpPr>
        <p:spPr>
          <a:xfrm>
            <a:off x="4018536" y="2836148"/>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3</a:t>
            </a:r>
            <a:endParaRPr lang="en-US" sz="3600">
              <a:solidFill>
                <a:schemeClr val="accent1">
                  <a:lumMod val="50000"/>
                </a:schemeClr>
              </a:solidFill>
              <a:latin typeface="+mj-lt"/>
            </a:endParaRPr>
          </a:p>
        </p:txBody>
      </p:sp>
      <p:sp>
        <p:nvSpPr>
          <p:cNvPr id="34" name="Oval 33">
            <a:extLst>
              <a:ext uri="{FF2B5EF4-FFF2-40B4-BE49-F238E27FC236}">
                <a16:creationId xmlns:a16="http://schemas.microsoft.com/office/drawing/2014/main" id="{98A6A455-A1CD-4FE0-9428-20E771B369AC}"/>
              </a:ext>
            </a:extLst>
          </p:cNvPr>
          <p:cNvSpPr/>
          <p:nvPr/>
        </p:nvSpPr>
        <p:spPr>
          <a:xfrm>
            <a:off x="4008376" y="1517808"/>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2</a:t>
            </a:r>
            <a:endParaRPr lang="en-US" sz="3600">
              <a:solidFill>
                <a:schemeClr val="accent1">
                  <a:lumMod val="50000"/>
                </a:schemeClr>
              </a:solidFill>
              <a:latin typeface="+mj-lt"/>
            </a:endParaRPr>
          </a:p>
        </p:txBody>
      </p:sp>
      <p:sp>
        <p:nvSpPr>
          <p:cNvPr id="35" name="Oval 34">
            <a:extLst>
              <a:ext uri="{FF2B5EF4-FFF2-40B4-BE49-F238E27FC236}">
                <a16:creationId xmlns:a16="http://schemas.microsoft.com/office/drawing/2014/main" id="{6C5A7C0E-B9CA-4024-A807-7FB4BF85BC97}"/>
              </a:ext>
            </a:extLst>
          </p:cNvPr>
          <p:cNvSpPr/>
          <p:nvPr/>
        </p:nvSpPr>
        <p:spPr>
          <a:xfrm>
            <a:off x="4008376" y="4126984"/>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4</a:t>
            </a:r>
            <a:endParaRPr lang="en-US" sz="3600">
              <a:solidFill>
                <a:schemeClr val="accent1">
                  <a:lumMod val="50000"/>
                </a:schemeClr>
              </a:solidFill>
              <a:latin typeface="+mj-lt"/>
            </a:endParaRPr>
          </a:p>
        </p:txBody>
      </p:sp>
      <p:sp>
        <p:nvSpPr>
          <p:cNvPr id="3" name="Slide Number Placeholder 2">
            <a:extLst>
              <a:ext uri="{FF2B5EF4-FFF2-40B4-BE49-F238E27FC236}">
                <a16:creationId xmlns:a16="http://schemas.microsoft.com/office/drawing/2014/main" id="{A255950A-D76C-4879-861E-F28E3A42A86C}"/>
              </a:ext>
            </a:extLst>
          </p:cNvPr>
          <p:cNvSpPr>
            <a:spLocks noGrp="1"/>
          </p:cNvSpPr>
          <p:nvPr>
            <p:ph type="sldNum" sz="quarter" idx="12"/>
          </p:nvPr>
        </p:nvSpPr>
        <p:spPr/>
        <p:txBody>
          <a:bodyPr/>
          <a:lstStyle/>
          <a:p>
            <a:fld id="{346DD4B4-3429-43F7-8F84-2B7DCC5A8BC0}" type="slidenum">
              <a:rPr lang="en-US" smtClean="0"/>
              <a:t>6</a:t>
            </a:fld>
            <a:endParaRPr lang="en-US"/>
          </a:p>
        </p:txBody>
      </p:sp>
    </p:spTree>
    <p:extLst>
      <p:ext uri="{BB962C8B-B14F-4D97-AF65-F5344CB8AC3E}">
        <p14:creationId xmlns:p14="http://schemas.microsoft.com/office/powerpoint/2010/main" val="3841187544"/>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7.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2">
            <a:alphaModFix amt="42000"/>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xfrm>
      </p:grpSpPr>
      <p:sp>
        <p:nvSpPr>
          <p:cNvPr id="2" name="Rectangle 1">
            <a:extLst>
              <a:ext uri="{FF2B5EF4-FFF2-40B4-BE49-F238E27FC236}">
                <a16:creationId xmlns:a16="http://schemas.microsoft.com/office/drawing/2014/main" id="{501B53CE-9C32-4EE6-915F-8DDE94081D15}"/>
              </a:ext>
            </a:extLst>
          </p:cNvPr>
          <p:cNvSpPr/>
          <p:nvPr/>
        </p:nvSpPr>
        <p:spPr>
          <a:xfrm>
            <a:off x="-268983" y="314960"/>
            <a:ext cx="4998720" cy="1016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Tổng quát</a:t>
            </a:r>
            <a:endParaRPr lang="en-US" sz="2400" b="1">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0D8F7D67-B286-4401-B8EE-6956E4977F3B}"/>
              </a:ext>
            </a:extLst>
          </p:cNvPr>
          <p:cNvSpPr/>
          <p:nvPr/>
        </p:nvSpPr>
        <p:spPr>
          <a:xfrm>
            <a:off x="-268983" y="1615440"/>
            <a:ext cx="4998720" cy="1016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Lịch Sử</a:t>
            </a:r>
            <a:endParaRPr lang="en-US" sz="2400" b="1">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3B515B7D-ECDF-4483-9135-734EC7A8BF8C}"/>
              </a:ext>
            </a:extLst>
          </p:cNvPr>
          <p:cNvSpPr/>
          <p:nvPr/>
        </p:nvSpPr>
        <p:spPr>
          <a:xfrm>
            <a:off x="-268983" y="2915920"/>
            <a:ext cx="4998720" cy="10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So sánh </a:t>
            </a:r>
          </a:p>
        </p:txBody>
      </p:sp>
      <p:sp>
        <p:nvSpPr>
          <p:cNvPr id="20" name="Rectangle 19">
            <a:extLst>
              <a:ext uri="{FF2B5EF4-FFF2-40B4-BE49-F238E27FC236}">
                <a16:creationId xmlns:a16="http://schemas.microsoft.com/office/drawing/2014/main" id="{ADA460FA-48E6-4876-A85D-77432030078F}"/>
              </a:ext>
            </a:extLst>
          </p:cNvPr>
          <p:cNvSpPr/>
          <p:nvPr/>
        </p:nvSpPr>
        <p:spPr>
          <a:xfrm>
            <a:off x="-268983" y="4216400"/>
            <a:ext cx="4998720" cy="101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cs typeface="Times New Roman" panose="02020603050405020304" pitchFamily="18" charset="0"/>
              </a:rPr>
              <a:t>Video</a:t>
            </a:r>
          </a:p>
        </p:txBody>
      </p:sp>
      <p:sp>
        <p:nvSpPr>
          <p:cNvPr id="21" name="Rectangle 20">
            <a:extLst>
              <a:ext uri="{FF2B5EF4-FFF2-40B4-BE49-F238E27FC236}">
                <a16:creationId xmlns:a16="http://schemas.microsoft.com/office/drawing/2014/main" id="{C32A9187-5D45-4027-B8F1-D9C45168316E}"/>
              </a:ext>
            </a:extLst>
          </p:cNvPr>
          <p:cNvSpPr/>
          <p:nvPr/>
        </p:nvSpPr>
        <p:spPr>
          <a:xfrm>
            <a:off x="-268983" y="5516880"/>
            <a:ext cx="4998720" cy="1016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err="1">
                <a:latin typeface="Times New Roman" panose="02020603050405020304" pitchFamily="18" charset="0"/>
                <a:cs typeface="Times New Roman" panose="02020603050405020304" pitchFamily="18" charset="0"/>
              </a:rPr>
              <a:t>Bảo mật</a:t>
            </a:r>
            <a:endParaRPr lang="en-US" sz="2400" b="1">
              <a:latin typeface="Times New Roman" panose="02020603050405020304" pitchFamily="18" charset="0"/>
              <a:cs typeface="Times New Roman" panose="02020603050405020304" pitchFamily="18" charset="0"/>
            </a:endParaRPr>
          </a:p>
        </p:txBody>
      </p:sp>
      <p:sp>
        <p:nvSpPr>
          <p:cNvPr id="30" name="Oval 29">
            <a:extLst>
              <a:ext uri="{FF2B5EF4-FFF2-40B4-BE49-F238E27FC236}">
                <a16:creationId xmlns:a16="http://schemas.microsoft.com/office/drawing/2014/main" id="{2814FA53-E8EE-4577-9E55-EF61D7477A3B}"/>
              </a:ext>
            </a:extLst>
          </p:cNvPr>
          <p:cNvSpPr/>
          <p:nvPr/>
        </p:nvSpPr>
        <p:spPr>
          <a:xfrm>
            <a:off x="4252217" y="5490210"/>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5</a:t>
            </a:r>
            <a:endParaRPr lang="en-US" sz="3600">
              <a:solidFill>
                <a:schemeClr val="accent1">
                  <a:lumMod val="50000"/>
                </a:schemeClr>
              </a:solidFill>
              <a:latin typeface="+mj-lt"/>
            </a:endParaRPr>
          </a:p>
        </p:txBody>
      </p:sp>
      <p:sp>
        <p:nvSpPr>
          <p:cNvPr id="31" name="Rectangle 30">
            <a:extLst>
              <a:ext uri="{FF2B5EF4-FFF2-40B4-BE49-F238E27FC236}">
                <a16:creationId xmlns:a16="http://schemas.microsoft.com/office/drawing/2014/main" id="{E5120D8E-A21E-440E-BE52-21A9F0D9FFA5}"/>
              </a:ext>
            </a:extLst>
          </p:cNvPr>
          <p:cNvSpPr/>
          <p:nvPr/>
        </p:nvSpPr>
        <p:spPr>
          <a:xfrm>
            <a:off x="6812024" y="2434650"/>
            <a:ext cx="3855976" cy="830997"/>
          </a:xfrm>
          <a:prstGeom prst="rect">
            <a:avLst/>
          </a:prstGeom>
        </p:spPr>
        <p:txBody>
          <a:bodyPr wrap="square">
            <a:spAutoFit/>
          </a:bodyPr>
          <a:lstStyle/>
          <a:p>
            <a:pPr algn="ctr"/>
            <a:r>
              <a:rPr lang="en-US" sz="4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Chatbot Al</a:t>
            </a:r>
          </a:p>
        </p:txBody>
      </p:sp>
      <p:sp>
        <p:nvSpPr>
          <p:cNvPr id="32" name="Oval 31">
            <a:extLst>
              <a:ext uri="{FF2B5EF4-FFF2-40B4-BE49-F238E27FC236}">
                <a16:creationId xmlns:a16="http://schemas.microsoft.com/office/drawing/2014/main" id="{12245CEA-AFAA-4DE4-B5E9-87D0050E8A2F}"/>
              </a:ext>
            </a:extLst>
          </p:cNvPr>
          <p:cNvSpPr/>
          <p:nvPr/>
        </p:nvSpPr>
        <p:spPr>
          <a:xfrm>
            <a:off x="4252217" y="284480"/>
            <a:ext cx="1300480" cy="1107440"/>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1</a:t>
            </a:r>
            <a:endParaRPr lang="en-US" sz="3600">
              <a:solidFill>
                <a:schemeClr val="accent1">
                  <a:lumMod val="50000"/>
                </a:schemeClr>
              </a:solidFill>
              <a:latin typeface="+mj-lt"/>
            </a:endParaRPr>
          </a:p>
        </p:txBody>
      </p:sp>
      <p:sp>
        <p:nvSpPr>
          <p:cNvPr id="33" name="Oval 32">
            <a:extLst>
              <a:ext uri="{FF2B5EF4-FFF2-40B4-BE49-F238E27FC236}">
                <a16:creationId xmlns:a16="http://schemas.microsoft.com/office/drawing/2014/main" id="{BA7EA5BF-2712-43A7-9B9B-A668F3964164}"/>
              </a:ext>
            </a:extLst>
          </p:cNvPr>
          <p:cNvSpPr/>
          <p:nvPr/>
        </p:nvSpPr>
        <p:spPr>
          <a:xfrm>
            <a:off x="4242057" y="2896870"/>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3</a:t>
            </a:r>
            <a:endParaRPr lang="en-US" sz="3600">
              <a:solidFill>
                <a:schemeClr val="accent1">
                  <a:lumMod val="50000"/>
                </a:schemeClr>
              </a:solidFill>
              <a:latin typeface="+mj-lt"/>
            </a:endParaRPr>
          </a:p>
        </p:txBody>
      </p:sp>
      <p:sp>
        <p:nvSpPr>
          <p:cNvPr id="34" name="Oval 33">
            <a:extLst>
              <a:ext uri="{FF2B5EF4-FFF2-40B4-BE49-F238E27FC236}">
                <a16:creationId xmlns:a16="http://schemas.microsoft.com/office/drawing/2014/main" id="{98A6A455-A1CD-4FE0-9428-20E771B369AC}"/>
              </a:ext>
            </a:extLst>
          </p:cNvPr>
          <p:cNvSpPr/>
          <p:nvPr/>
        </p:nvSpPr>
        <p:spPr>
          <a:xfrm>
            <a:off x="4242057" y="1573530"/>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2</a:t>
            </a:r>
            <a:endParaRPr lang="en-US" sz="3600">
              <a:solidFill>
                <a:schemeClr val="accent1">
                  <a:lumMod val="50000"/>
                </a:schemeClr>
              </a:solidFill>
              <a:latin typeface="+mj-lt"/>
            </a:endParaRPr>
          </a:p>
        </p:txBody>
      </p:sp>
      <p:sp>
        <p:nvSpPr>
          <p:cNvPr id="35" name="Oval 34">
            <a:extLst>
              <a:ext uri="{FF2B5EF4-FFF2-40B4-BE49-F238E27FC236}">
                <a16:creationId xmlns:a16="http://schemas.microsoft.com/office/drawing/2014/main" id="{6C5A7C0E-B9CA-4024-A807-7FB4BF85BC97}"/>
              </a:ext>
            </a:extLst>
          </p:cNvPr>
          <p:cNvSpPr/>
          <p:nvPr/>
        </p:nvSpPr>
        <p:spPr>
          <a:xfrm>
            <a:off x="4242057" y="4193540"/>
            <a:ext cx="1300480" cy="11074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600">
                <a:solidFill>
                  <a:schemeClr val="accent1">
                    <a:lumMod val="50000"/>
                  </a:schemeClr>
                </a:solidFill>
                <a:latin typeface="+mj-lt"/>
              </a:rPr>
              <a:t>4</a:t>
            </a:r>
            <a:endParaRPr lang="en-US" sz="3600">
              <a:solidFill>
                <a:schemeClr val="accent1">
                  <a:lumMod val="50000"/>
                </a:schemeClr>
              </a:solidFill>
              <a:latin typeface="+mj-lt"/>
            </a:endParaRPr>
          </a:p>
        </p:txBody>
      </p:sp>
      <p:sp>
        <p:nvSpPr>
          <p:cNvPr id="45" name="Slide Number Placeholder 44">
            <a:extLst>
              <a:ext uri="{FF2B5EF4-FFF2-40B4-BE49-F238E27FC236}">
                <a16:creationId xmlns:a16="http://schemas.microsoft.com/office/drawing/2014/main" id="{2D98C0E3-B04C-4A9A-A71B-3D7C34262D3F}"/>
              </a:ext>
            </a:extLst>
          </p:cNvPr>
          <p:cNvSpPr>
            <a:spLocks noGrp="1"/>
          </p:cNvSpPr>
          <p:nvPr>
            <p:ph type="sldNum" sz="quarter" idx="12"/>
          </p:nvPr>
        </p:nvSpPr>
        <p:spPr/>
        <p:txBody>
          <a:bodyPr/>
          <a:lstStyle/>
          <a:p>
            <a:fld id="{346DD4B4-3429-43F7-8F84-2B7DCC5A8BC0}" type="slidenum">
              <a:rPr lang="en-US" smtClean="0"/>
              <a:t>7</a:t>
            </a:fld>
            <a:endParaRPr lang="en-US"/>
          </a:p>
        </p:txBody>
      </p:sp>
    </p:spTree>
    <p:extLst>
      <p:ext uri="{BB962C8B-B14F-4D97-AF65-F5344CB8AC3E}">
        <p14:creationId xmlns:p14="http://schemas.microsoft.com/office/powerpoint/2010/main" val="3823628662"/>
      </p:ext>
    </p:extLst>
  </p:cSld>
  <p:clrMapOvr>
    <a:masterClrMapping/>
  </p:clrMapOvr>
  <mc:AlternateContent xmlns:mc="http://schemas.openxmlformats.org/markup-compatibility/2006">
    <mc:Choice xmlns:p159="http://schemas.microsoft.com/office/powerpoint/2015/09/main" Requires="p159">
      <p:transition spd="slow" p14:dur="2000">
        <p159:morph option="byObject"/>
      </p:transition>
    </mc:Choice>
    <mc:Fallback>
      <p:transition spd="slow">
        <p:fade/>
      </p:transition>
    </mc:Fallback>
  </mc:AlternateContent>
  <p:timing/>
</p:sld>
</file>

<file path=ppt/slides/slide8.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xfrm>
      </p:grpSpPr>
      <p:pic>
        <p:nvPicPr>
          <p:cNvPr id="1026" name="Picture 2" descr="Chatbot AI là gì? Top 6+ Chatbot AI miễn phí thông minh 2025">
            <a:extLst>
              <a:ext uri="{FF2B5EF4-FFF2-40B4-BE49-F238E27FC236}">
                <a16:creationId xmlns:a16="http://schemas.microsoft.com/office/drawing/2014/main" id="{732F43BD-A2EB-46F2-ADE3-8B4B1896CE93}"/>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0" y="-1016"/>
            <a:ext cx="12192000" cy="6860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164001"/>
      </p:ext>
    </p:extLst>
  </p:cSld>
  <p:clrMapOvr>
    <a:masterClrMapping/>
  </p:clrMapOvr>
  <p:transition/>
  <p:timing/>
</p:sld>
</file>

<file path=ppt/slides/slide9.xml><?xml version="1.0" encoding="utf-8"?>
<p:sld xmlns:a="http://schemas.openxmlformats.org/drawingml/2006/main" xmlns:r="http://schemas.openxmlformats.org/officeDocument/2006/relationships" xmlns:p14="http://schemas.microsoft.com/office/powerpoint/2010/main" xmlns:a14="http://schemas.microsoft.com/office/drawing/2010/main" xmlns:p15="http://schemas.microsoft.com/office/powerpoint/2012/main" xmlns:p159="http://schemas.microsoft.com/office/powerpoint/2015/09/main" xmlns:p="http://schemas.openxmlformats.org/presentationml/2006/main">
  <p:cSld>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xfrm>
      </p:grpSpPr>
      <p:sp>
        <p:nvSpPr>
          <p:cNvPr id="4" name="Title 3">
            <a:extLst>
              <a:ext uri="{FF2B5EF4-FFF2-40B4-BE49-F238E27FC236}">
                <a16:creationId xmlns:a16="http://schemas.microsoft.com/office/drawing/2014/main" id="{17D215A4-EE70-4D14-A069-2F428D63DC02}"/>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4D898E9F-A895-46E5-A2E7-5DB04C401CD4}"/>
              </a:ext>
            </a:extLst>
          </p:cNvPr>
          <p:cNvSpPr>
            <a:spLocks noGrp="1"/>
          </p:cNvSpPr>
          <p:nvPr>
            <p:ph idx="1"/>
          </p:nvPr>
        </p:nvSpPr>
        <p:spPr>
          <a:xfrm>
            <a:off x="838200" y="1825625"/>
            <a:ext cx="6272814" cy="4351338"/>
          </a:xfrm>
        </p:spPr>
        <p:txBody>
          <a:bodyPr>
            <a:normAutofit/>
          </a:bodyPr>
          <a:lstStyle/>
          <a:p>
            <a:pPr algn="just"/>
            <a:r>
              <a:rPr lang="vi-VN" b="1">
                <a:solidFill>
                  <a:schemeClr val="bg1"/>
                </a:solidFill>
                <a:latin typeface="+mj-lt"/>
              </a:rPr>
              <a:t>Chatbot </a:t>
            </a:r>
            <a:r>
              <a:rPr lang="en-US" err="1">
                <a:solidFill>
                  <a:schemeClr val="bg1"/>
                </a:solidFill>
                <a:latin typeface="+mj-lt"/>
              </a:rPr>
              <a:t>thực ra </a:t>
            </a:r>
            <a:r>
              <a:rPr lang="vi-VN">
                <a:solidFill>
                  <a:schemeClr val="bg1"/>
                </a:solidFill>
                <a:latin typeface="+mj-lt"/>
              </a:rPr>
              <a:t>là một chương trình máy tính được lập trình để mô phỏng cuộc trò chuyện với con người thông qua văn bản hoặc giọng nói. </a:t>
            </a:r>
            <a:endParaRPr lang="en-US">
              <a:solidFill>
                <a:schemeClr val="bg1"/>
              </a:solidFill>
              <a:latin typeface="+mj-lt"/>
            </a:endParaRPr>
          </a:p>
          <a:p>
            <a:pPr algn="just"/>
            <a:r>
              <a:rPr lang="vi-VN" b="1">
                <a:solidFill>
                  <a:schemeClr val="bg1"/>
                </a:solidFill>
                <a:latin typeface="+mj-lt"/>
              </a:rPr>
              <a:t>Mục tiêu của chatbot là </a:t>
            </a:r>
            <a:r>
              <a:rPr lang="vi-VN">
                <a:solidFill>
                  <a:schemeClr val="bg1"/>
                </a:solidFill>
                <a:latin typeface="+mj-lt"/>
              </a:rPr>
              <a:t>tự động hóa giao tiếp, giúp người dùng có thể đặt câu hỏi, nhận tư vấn hoặc thực hiện một hành động cụ thể mà không cần tương tác trực tiếp với nhân viên thật.</a:t>
            </a:r>
            <a:br>
              <a:rPr lang="vi-VN">
                <a:solidFill>
                  <a:schemeClr val="bg1"/>
                </a:solidFill>
                <a:latin typeface="+mj-lt"/>
              </a:rPr>
            </a:br>
            <a:endParaRPr lang="en-US">
              <a:solidFill>
                <a:schemeClr val="bg1"/>
              </a:solidFill>
              <a:latin typeface="+mj-lt"/>
            </a:endParaRPr>
          </a:p>
        </p:txBody>
      </p:sp>
    </p:spTree>
    <p:extLst>
      <p:ext uri="{BB962C8B-B14F-4D97-AF65-F5344CB8AC3E}">
        <p14:creationId xmlns:p14="http://schemas.microsoft.com/office/powerpoint/2010/main" val="2270421772"/>
      </p:ext>
    </p:extLst>
  </p:cSld>
  <p:clrMapOvr>
    <a:masterClrMapping/>
  </p:clrMapOvr>
  <p:transition/>
  <p:timing/>
</p:sld>
</file>

<file path=ppt/tags/tag1.xml><?xml version="1.0" encoding="utf-8"?>
<p:tagLst xmlns:p="http://schemas.openxmlformats.org/presentationml/2006/main">
  <p:tag name="AS_UNIQUEID" val="1"/>
</p:tagLst>
</file>

<file path=ppt/tags/tag2.xml><?xml version="1.0" encoding="utf-8"?>
<p:tagLst xmlns:p="http://schemas.openxmlformats.org/presentationml/2006/main">
  <p:tag name="AS_UNIQUEID" val="2"/>
</p:tagLst>
</file>

<file path=ppt/tags/tag3.xml><?xml version="1.0" encoding="utf-8"?>
<p:tagLst xmlns:p="http://schemas.openxmlformats.org/presentationml/2006/main">
  <p:tag name="AS_UNIQUEID" val="3"/>
</p:tagLst>
</file>

<file path=ppt/tags/tag4.xml><?xml version="1.0" encoding="utf-8"?>
<p:tagLst xmlns:p="http://schemas.openxmlformats.org/presentationml/2006/main">
  <p:tag name="AS_UNIQUEID" val="4"/>
</p:tagLst>
</file>

<file path=ppt/tags/tag5.xml><?xml version="1.0" encoding="utf-8"?>
<p:tagLst xmlns:p="http://schemas.openxmlformats.org/presentationml/2006/main">
  <p:tag name="AS_UNIQUEID" val="5"/>
</p:tagLst>
</file>

<file path=ppt/tags/tag6.xml><?xml version="1.0" encoding="utf-8"?>
<p:tagLst xmlns:p="http://schemas.openxmlformats.org/presentationml/2006/main">
  <p:tag name="AS_UNIQUEID" val="6"/>
</p:tagLst>
</file>

<file path=ppt/tags/tag7.xml><?xml version="1.0" encoding="utf-8"?>
<p:tagLst xmlns:p="http://schemas.openxmlformats.org/presentationml/2006/main">
  <p:tag name="AS_NET" val="4.0.30319.42000"/>
  <p:tag name="AS_OS" val="Microsoft Windows NT 10.0.14393.0"/>
  <p:tag name="AS_RELEASE_DATE" val="2019.12.14"/>
  <p:tag name="AS_TITLE" val="Aspose.Slides for .NET 4.0 Client Profile"/>
  <p:tag name="AS_VERSION" val="19.12"/>
</p:tagLst>
</file>

<file path=ppt/theme/theme1.xml><?xml version="1.0" encoding="utf-8"?>
<a:theme xmlns:r="http://schemas.openxmlformats.org/officeDocument/2006/relationships"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Widescreen</PresentationFormat>
  <Paragraphs>113</Paragraphs>
  <Slides>18</Slides>
  <Notes>0</Notes>
  <TotalTime>273</TotalTime>
  <HiddenSlides>0</HiddenSlides>
  <MMClips>1</MMClips>
  <ScaleCrop>0</ScaleCrop>
  <HeadingPairs>
    <vt:vector baseType="variant" size="6">
      <vt:variant>
        <vt:lpstr>Fonts used</vt:lpstr>
      </vt:variant>
      <vt:variant>
        <vt:i4>5</vt:i4>
      </vt:variant>
      <vt:variant>
        <vt:lpstr>Theme</vt:lpstr>
      </vt:variant>
      <vt:variant>
        <vt:i4>1</vt:i4>
      </vt:variant>
      <vt:variant>
        <vt:lpstr>Slide Titles</vt:lpstr>
      </vt:variant>
      <vt:variant>
        <vt:i4>18</vt:i4>
      </vt:variant>
    </vt:vector>
  </HeadingPairs>
  <TitlesOfParts>
    <vt:vector baseType="lpstr" size="24">
      <vt:lpstr>Arial</vt:lpstr>
      <vt:lpstr>Calibri Light</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 loại Chatbot Al phổ biến </vt:lpstr>
      <vt:lpstr>PowerPoint Presentation</vt:lpstr>
      <vt:lpstr>Gemini</vt:lpstr>
      <vt:lpstr>Deepseek</vt:lpstr>
      <vt:lpstr>PowerPoint Presentation</vt:lpstr>
      <vt:lpstr>PowerPoint Presentation</vt:lpstr>
      <vt:lpstr>PowerPoint Presentation</vt:lpstr>
      <vt:lpstr>PowerPoint Presentation</vt:lpstr>
      <vt:lpstr>Tài liệu tham khảo</vt:lpstr>
    </vt:vector>
  </TitlesOfParts>
  <LinksUpToDate>0</LinksUpToDate>
  <SharedDoc>0</SharedDoc>
  <HyperlinksChanged>0</HyperlinksChanged>
  <Application>Aspose.Slides for .NET</Application>
  <AppVersion>19.1200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dc:title>PowerPoint Presentation</dc:title>
  <dc:creator>USER</dc:creator>
  <cp:lastModifiedBy>Minh .</cp:lastModifiedBy>
  <cp:revision>24</cp:revision>
  <dcterms:created xsi:type="dcterms:W3CDTF">2025-11-28T11:50:48Z</dcterms:created>
  <dcterms:modified xsi:type="dcterms:W3CDTF">2025-12-02T16:04:20Z</dcterms:modified>
</cp:coreProperties>
</file>